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24_B8B02CE4.xml" ContentType="application/vnd.ms-powerpoint.comments+xml"/>
  <Override PartName="/ppt/notesSlides/notesSlide6.xml" ContentType="application/vnd.openxmlformats-officedocument.presentationml.notesSlide+xml"/>
  <Override PartName="/ppt/comments/modernComment_112_94C45749.xml" ContentType="application/vnd.ms-powerpoint.comments+xml"/>
  <Override PartName="/ppt/comments/modernComment_119_EBC2EF55.xml" ContentType="application/vnd.ms-powerpoint.comments+xml"/>
  <Override PartName="/ppt/comments/modernComment_11B_1AB1DF42.xml" ContentType="application/vnd.ms-powerpoint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1A_2F74FCCC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3"/>
  </p:notesMasterIdLst>
  <p:handoutMasterIdLst>
    <p:handoutMasterId r:id="rId34"/>
  </p:handoutMasterIdLst>
  <p:sldIdLst>
    <p:sldId id="256" r:id="rId5"/>
    <p:sldId id="279" r:id="rId6"/>
    <p:sldId id="296" r:id="rId7"/>
    <p:sldId id="290" r:id="rId8"/>
    <p:sldId id="284" r:id="rId9"/>
    <p:sldId id="297" r:id="rId10"/>
    <p:sldId id="285" r:id="rId11"/>
    <p:sldId id="294" r:id="rId12"/>
    <p:sldId id="292" r:id="rId13"/>
    <p:sldId id="299" r:id="rId14"/>
    <p:sldId id="300" r:id="rId15"/>
    <p:sldId id="302" r:id="rId16"/>
    <p:sldId id="274" r:id="rId17"/>
    <p:sldId id="291" r:id="rId18"/>
    <p:sldId id="270" r:id="rId19"/>
    <p:sldId id="258" r:id="rId20"/>
    <p:sldId id="280" r:id="rId21"/>
    <p:sldId id="281" r:id="rId22"/>
    <p:sldId id="293" r:id="rId23"/>
    <p:sldId id="283" r:id="rId24"/>
    <p:sldId id="301" r:id="rId25"/>
    <p:sldId id="303" r:id="rId26"/>
    <p:sldId id="304" r:id="rId27"/>
    <p:sldId id="305" r:id="rId28"/>
    <p:sldId id="306" r:id="rId29"/>
    <p:sldId id="282" r:id="rId30"/>
    <p:sldId id="262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2C9E1F-34A7-CC2A-7D88-A65DC46AC397}" name="Pat Hagemann (she/her)" initials="P(" userId="S::phagemann@belongingnetwork.com::80061360-1ffd-4025-82b0-da5831da58b9" providerId="AD"/>
  <p188:author id="{139502A3-8F06-81F8-6B1B-9D4F7E676125}" name="Gurneet Tatla (she/her)" initials="GT" userId="S::gtatla@belongingnetwork.com::6cda0356-25a3-4239-8bd6-65ca44f2468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2753"/>
    <a:srgbClr val="04D3AF"/>
    <a:srgbClr val="FB3E06"/>
    <a:srgbClr val="E38E0D"/>
    <a:srgbClr val="30626D"/>
    <a:srgbClr val="F6F0E6"/>
    <a:srgbClr val="FFFFFF"/>
    <a:srgbClr val="091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D58DA-36DF-4825-B0FE-4E06040904B8}" v="286" dt="2025-06-08T06:27:11.3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115" autoAdjust="0"/>
  </p:normalViewPr>
  <p:slideViewPr>
    <p:cSldViewPr snapToGrid="0">
      <p:cViewPr varScale="1">
        <p:scale>
          <a:sx n="69" d="100"/>
          <a:sy n="69" d="100"/>
        </p:scale>
        <p:origin x="1620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omments/modernComment_11A_2F74FCC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DC314E3-8A5A-4476-81D5-222A636A74D1}" authorId="{E52C9E1F-34A7-CC2A-7D88-A65DC46AC397}" status="resolved" created="2025-05-15T19:01:37.469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96196044" sldId="282"/>
      <ac:spMk id="4" creationId="{D2A5407B-96B4-2220-F934-3E1B4FF4F13E}"/>
      <ac:txMk cp="0" len="22">
        <ac:context len="23" hash="2633176852"/>
      </ac:txMk>
    </ac:txMkLst>
    <p188:pos x="9926594" y="689918"/>
    <p188:replyLst>
      <p188:reply id="{6A910C13-4390-47A5-AE5E-C7A9559426C7}" authorId="{139502A3-8F06-81F8-6B1B-9D4F7E676125}" created="2025-05-15T19:36:11.756">
        <p188:txBody>
          <a:bodyPr/>
          <a:lstStyle/>
          <a:p>
            <a:r>
              <a:rPr lang="en-CA"/>
              <a:t>Yes, how about - Kinship Caregiver Survey</a:t>
            </a:r>
          </a:p>
        </p188:txBody>
      </p188:reply>
      <p188:reply id="{04C12A20-928D-43B0-AB04-58A1F5A6E251}" authorId="{E52C9E1F-34A7-CC2A-7D88-A65DC46AC397}" created="2025-05-15T19:42:25.386">
        <p188:txBody>
          <a:bodyPr/>
          <a:lstStyle/>
          <a:p>
            <a:r>
              <a:rPr lang="en-US"/>
              <a:t>Perfect - thanks</a:t>
            </a:r>
          </a:p>
        </p188:txBody>
      </p188:reply>
    </p188:replyLst>
    <p188:txBody>
      <a:bodyPr/>
      <a:lstStyle/>
      <a:p>
        <a:r>
          <a:rPr lang="en-US"/>
          <a:t>Can we change the name of the survey as we don't actually have a Kinship Family Program. </a:t>
        </a:r>
      </a:p>
    </p188:txBody>
  </p188:cm>
</p188:cmLst>
</file>

<file path=ppt/comments/modernComment_11B_1AB1DF4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F54E069-568B-4DCA-856B-1DD7BF564DAD}" authorId="{E52C9E1F-34A7-CC2A-7D88-A65DC46AC397}" created="2025-05-15T18:57:57.92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47864642" sldId="283"/>
      <ac:spMk id="4" creationId="{F80B6CFC-6679-C4B5-3C04-6C2738985879}"/>
      <ac:txMk cp="27" len="84">
        <ac:context len="251" hash="327682943"/>
      </ac:txMk>
    </ac:txMkLst>
    <p188:pos x="3089189" y="4860324"/>
    <p188:txBody>
      <a:bodyPr/>
      <a:lstStyle/>
      <a:p>
        <a:r>
          <a:rPr lang="en-US"/>
          <a:t>Maybe expand a little more on these as the request for presentation is on "free" resources</a:t>
        </a:r>
      </a:p>
    </p188:txBody>
  </p188:cm>
  <p188:cm id="{127430E1-BC8D-42F4-A010-678FF6974F28}" authorId="{E52C9E1F-34A7-CC2A-7D88-A65DC46AC397}" created="2025-05-15T18:58:41.29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47864642" sldId="283"/>
      <ac:spMk id="3" creationId="{72D781F9-8C97-A91F-B759-2A9EDDA8B662}"/>
      <ac:txMk cp="0" len="21">
        <ac:context len="22" hash="2807107380"/>
      </ac:txMk>
    </ac:txMkLst>
    <p188:pos x="7867135" y="844378"/>
    <p188:txBody>
      <a:bodyPr/>
      <a:lstStyle/>
      <a:p>
        <a:r>
          <a:rPr lang="en-US"/>
          <a:t>Maybe also talk about the free webinars and resources available on BN </a:t>
        </a:r>
      </a:p>
    </p188:txBody>
  </p188:cm>
</p188:cmLst>
</file>

<file path=ppt/comments/modernComment_112_94C457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1FE9D61-1932-443F-AD80-CCBD2802FED1}" authorId="{E52C9E1F-34A7-CC2A-7D88-A65DC46AC397}" created="2025-05-15T19:00:37.42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495895369" sldId="274"/>
      <ac:spMk id="3" creationId="{D6042399-3418-B2C1-FB83-2B2A6F5CA05B}"/>
      <ac:txMk cp="67" len="11">
        <ac:context len="135" hash="3865850577"/>
      </ac:txMk>
    </ac:txMkLst>
    <p188:pos x="5025081" y="3809999"/>
    <p188:txBody>
      <a:bodyPr/>
      <a:lstStyle/>
      <a:p>
        <a:r>
          <a:rPr lang="en-US"/>
          <a:t>This is probably what you are looking for more info from Sarah - but lets add the sections we have - income, health and wellness, etc. as well as highlighting SAJE.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5-15T19:36:20.476" authorId="{139502A3-8F06-81F8-6B1B-9D4F7E676125}"/>
          </p223:rxn>
        </p223:reactions>
      </p:ext>
    </p188:extLst>
  </p188:cm>
</p188:cmLst>
</file>

<file path=ppt/comments/modernComment_119_EBC2EF5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4A066C5-6218-4F42-B81B-30601CD7E4CE}" authorId="{E52C9E1F-34A7-CC2A-7D88-A65DC46AC397}" created="2025-05-15T18:57:13.8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955421013" sldId="281"/>
      <ac:spMk id="11" creationId="{51F373DD-1CF0-1D2F-D70D-A1B0A2D900DE}"/>
      <ac:txMk cp="0" len="37">
        <ac:context len="49" hash="2122812105"/>
      </ac:txMk>
    </ac:txMkLst>
    <p188:pos x="9833918" y="380999"/>
    <p188:txBody>
      <a:bodyPr/>
      <a:lstStyle/>
      <a:p>
        <a:r>
          <a:rPr lang="en-US"/>
          <a:t>Maybe - without MCFD involvement or approval..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5-15T19:37:03.811" authorId="{139502A3-8F06-81F8-6B1B-9D4F7E676125}"/>
          </p223:rxn>
        </p223:reactions>
      </p:ext>
    </p188:extLst>
  </p188:cm>
</p188:cmLst>
</file>

<file path=ppt/comments/modernComment_124_B8B02CE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04A5F8E-3BD0-48BE-9828-0B6DD32DA428}" authorId="{139502A3-8F06-81F8-6B1B-9D4F7E676125}" created="2025-05-20T18:34:02.64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098553572" sldId="292"/>
      <ac:spMk id="4" creationId="{C3A2A1AD-2966-9708-C599-23B503FE49AC}"/>
    </ac:deMkLst>
    <p188:txBody>
      <a:bodyPr/>
      <a:lstStyle/>
      <a:p>
        <a:r>
          <a:rPr lang="en-CA"/>
          <a:t>Infograph for aged - with the five categories to include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454AD5-5D6C-4625-BA36-C847C628237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B6E7399-2DE6-434A-B19D-AA872555B602}">
      <dgm:prSet phldrT="[Text]" custT="1"/>
      <dgm:spPr>
        <a:solidFill>
          <a:schemeClr val="accent3">
            <a:alpha val="90000"/>
          </a:schemeClr>
        </a:solidFill>
        <a:ln w="57150">
          <a:noFill/>
        </a:ln>
      </dgm:spPr>
      <dgm:t>
        <a:bodyPr/>
        <a:lstStyle/>
        <a:p>
          <a:pPr algn="l"/>
          <a:endParaRPr lang="en-CA" sz="2400">
            <a:latin typeface="+mn-lt"/>
          </a:endParaRPr>
        </a:p>
      </dgm:t>
    </dgm:pt>
    <dgm:pt modelId="{EDD78D44-F315-4D63-A354-41B9CA004D38}" type="parTrans" cxnId="{AB5CA543-D5CF-43FA-968D-CE73709BE502}">
      <dgm:prSet/>
      <dgm:spPr/>
      <dgm:t>
        <a:bodyPr/>
        <a:lstStyle/>
        <a:p>
          <a:endParaRPr lang="en-CA"/>
        </a:p>
      </dgm:t>
    </dgm:pt>
    <dgm:pt modelId="{84A66DB4-4612-4D54-841F-3E67186EDAF1}" type="sibTrans" cxnId="{AB5CA543-D5CF-43FA-968D-CE73709BE502}">
      <dgm:prSet/>
      <dgm:spPr/>
      <dgm:t>
        <a:bodyPr/>
        <a:lstStyle/>
        <a:p>
          <a:endParaRPr lang="en-CA"/>
        </a:p>
      </dgm:t>
    </dgm:pt>
    <dgm:pt modelId="{42595768-ADB0-4547-A4DB-8769E059676D}">
      <dgm:prSet phldrT="[Text]" custT="1"/>
      <dgm:spPr>
        <a:solidFill>
          <a:schemeClr val="accent4">
            <a:alpha val="90000"/>
          </a:schemeClr>
        </a:solidFill>
        <a:ln>
          <a:noFill/>
        </a:ln>
      </dgm:spPr>
      <dgm:t>
        <a:bodyPr/>
        <a:lstStyle/>
        <a:p>
          <a:pPr algn="l"/>
          <a:endParaRPr lang="en-CA" sz="2400">
            <a:latin typeface="+mn-lt"/>
          </a:endParaRPr>
        </a:p>
      </dgm:t>
    </dgm:pt>
    <dgm:pt modelId="{4C768CC9-2F71-4637-882F-3EA51F2F889D}" type="parTrans" cxnId="{39364810-6A88-47C1-88A4-C5835B6EDE52}">
      <dgm:prSet/>
      <dgm:spPr/>
      <dgm:t>
        <a:bodyPr/>
        <a:lstStyle/>
        <a:p>
          <a:endParaRPr lang="en-CA"/>
        </a:p>
      </dgm:t>
    </dgm:pt>
    <dgm:pt modelId="{3748E1E0-E09D-47AD-A8AF-5F7D3D599455}" type="sibTrans" cxnId="{39364810-6A88-47C1-88A4-C5835B6EDE52}">
      <dgm:prSet/>
      <dgm:spPr/>
      <dgm:t>
        <a:bodyPr/>
        <a:lstStyle/>
        <a:p>
          <a:endParaRPr lang="en-CA"/>
        </a:p>
      </dgm:t>
    </dgm:pt>
    <dgm:pt modelId="{828C8473-1AE0-4B09-87C1-2F084C889011}">
      <dgm:prSet phldrT="[Text]" custT="1"/>
      <dgm:spPr>
        <a:solidFill>
          <a:schemeClr val="accent6">
            <a:alpha val="90000"/>
          </a:schemeClr>
        </a:solidFill>
        <a:ln>
          <a:noFill/>
        </a:ln>
      </dgm:spPr>
      <dgm:t>
        <a:bodyPr/>
        <a:lstStyle/>
        <a:p>
          <a:pPr algn="l"/>
          <a:endParaRPr lang="en-CA" sz="2400"/>
        </a:p>
      </dgm:t>
    </dgm:pt>
    <dgm:pt modelId="{27B392E7-769B-4465-9B96-CBCB35CFBDC5}" type="parTrans" cxnId="{C789347C-1B19-419D-BD4D-9B832FD0340F}">
      <dgm:prSet/>
      <dgm:spPr/>
      <dgm:t>
        <a:bodyPr/>
        <a:lstStyle/>
        <a:p>
          <a:endParaRPr lang="en-CA"/>
        </a:p>
      </dgm:t>
    </dgm:pt>
    <dgm:pt modelId="{73CB3DA7-41AB-4E6E-A0D7-A7631935D1C1}" type="sibTrans" cxnId="{C789347C-1B19-419D-BD4D-9B832FD0340F}">
      <dgm:prSet/>
      <dgm:spPr/>
      <dgm:t>
        <a:bodyPr/>
        <a:lstStyle/>
        <a:p>
          <a:endParaRPr lang="en-CA"/>
        </a:p>
      </dgm:t>
    </dgm:pt>
    <dgm:pt modelId="{D64E120C-E2FF-472E-B859-4ACDC25F3832}" type="pres">
      <dgm:prSet presAssocID="{06454AD5-5D6C-4625-BA36-C847C628237B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B5C9AB64-5BF6-459C-B3AB-2249911CB8FF}" type="pres">
      <dgm:prSet presAssocID="{828C8473-1AE0-4B09-87C1-2F084C889011}" presName="Accent3" presStyleCnt="0"/>
      <dgm:spPr/>
    </dgm:pt>
    <dgm:pt modelId="{0E34303F-DDEC-448C-9A4D-569CFFBCE1E7}" type="pres">
      <dgm:prSet presAssocID="{828C8473-1AE0-4B09-87C1-2F084C889011}" presName="Accent" presStyleLbl="node1" presStyleIdx="0" presStyleCnt="3"/>
      <dgm:spPr>
        <a:noFill/>
        <a:ln>
          <a:noFill/>
        </a:ln>
      </dgm:spPr>
    </dgm:pt>
    <dgm:pt modelId="{D45D9343-3F0B-4C54-96B0-7D87EDD39A84}" type="pres">
      <dgm:prSet presAssocID="{828C8473-1AE0-4B09-87C1-2F084C889011}" presName="ParentBackground3" presStyleCnt="0"/>
      <dgm:spPr/>
    </dgm:pt>
    <dgm:pt modelId="{3C103C9A-E0A2-411E-9BFD-5A6C7B368F44}" type="pres">
      <dgm:prSet presAssocID="{828C8473-1AE0-4B09-87C1-2F084C889011}" presName="ParentBackground" presStyleLbl="fgAcc1" presStyleIdx="0" presStyleCnt="3"/>
      <dgm:spPr>
        <a:prstGeom prst="rect">
          <a:avLst/>
        </a:prstGeom>
      </dgm:spPr>
    </dgm:pt>
    <dgm:pt modelId="{8C72F7F6-B73D-4518-A1CC-40A93ACEA55F}" type="pres">
      <dgm:prSet presAssocID="{828C8473-1AE0-4B09-87C1-2F084C889011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C9319FF-B3C5-4D62-B4AF-14D4C1CE09A4}" type="pres">
      <dgm:prSet presAssocID="{42595768-ADB0-4547-A4DB-8769E059676D}" presName="Accent2" presStyleCnt="0"/>
      <dgm:spPr/>
    </dgm:pt>
    <dgm:pt modelId="{D20CDBC4-50A0-46CE-89C2-5C62ECE54AB0}" type="pres">
      <dgm:prSet presAssocID="{42595768-ADB0-4547-A4DB-8769E059676D}" presName="Accent" presStyleLbl="node1" presStyleIdx="1" presStyleCnt="3"/>
      <dgm:spPr>
        <a:noFill/>
        <a:ln>
          <a:noFill/>
        </a:ln>
      </dgm:spPr>
    </dgm:pt>
    <dgm:pt modelId="{4F4F8EBF-CB72-40EC-86C0-5A03CC0589A3}" type="pres">
      <dgm:prSet presAssocID="{42595768-ADB0-4547-A4DB-8769E059676D}" presName="ParentBackground2" presStyleCnt="0"/>
      <dgm:spPr/>
    </dgm:pt>
    <dgm:pt modelId="{CADB6D0F-42ED-4824-A0F6-27B3B80A300C}" type="pres">
      <dgm:prSet presAssocID="{42595768-ADB0-4547-A4DB-8769E059676D}" presName="ParentBackground" presStyleLbl="fgAcc1" presStyleIdx="1" presStyleCnt="3"/>
      <dgm:spPr>
        <a:prstGeom prst="flowChartProcess">
          <a:avLst/>
        </a:prstGeom>
      </dgm:spPr>
    </dgm:pt>
    <dgm:pt modelId="{C848B5A2-2DA2-4A04-BF51-2CC89ABE0CD1}" type="pres">
      <dgm:prSet presAssocID="{42595768-ADB0-4547-A4DB-8769E059676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5A72806-5DA9-44F1-AE10-A26D86E0945B}" type="pres">
      <dgm:prSet presAssocID="{1B6E7399-2DE6-434A-B19D-AA872555B602}" presName="Accent1" presStyleCnt="0"/>
      <dgm:spPr/>
    </dgm:pt>
    <dgm:pt modelId="{E82CD296-FE44-4E56-AAED-0540A334009F}" type="pres">
      <dgm:prSet presAssocID="{1B6E7399-2DE6-434A-B19D-AA872555B602}" presName="Accent" presStyleLbl="node1" presStyleIdx="2" presStyleCnt="3"/>
      <dgm:spPr>
        <a:noFill/>
        <a:ln>
          <a:noFill/>
        </a:ln>
      </dgm:spPr>
    </dgm:pt>
    <dgm:pt modelId="{E42A7CDC-937A-4E1D-BEC8-BA2FB551DC25}" type="pres">
      <dgm:prSet presAssocID="{1B6E7399-2DE6-434A-B19D-AA872555B602}" presName="ParentBackground1" presStyleCnt="0"/>
      <dgm:spPr/>
    </dgm:pt>
    <dgm:pt modelId="{F654091B-FF30-44FA-8E81-C2CCDAA2DDF6}" type="pres">
      <dgm:prSet presAssocID="{1B6E7399-2DE6-434A-B19D-AA872555B602}" presName="ParentBackground" presStyleLbl="fgAcc1" presStyleIdx="2" presStyleCnt="3" custScaleX="96928" custLinFactNeighborX="14" custLinFactNeighborY="-129"/>
      <dgm:spPr>
        <a:prstGeom prst="flowChartProcess">
          <a:avLst/>
        </a:prstGeom>
      </dgm:spPr>
    </dgm:pt>
    <dgm:pt modelId="{8457C1B1-0CB4-42DC-B926-5913EECE62A1}" type="pres">
      <dgm:prSet presAssocID="{1B6E7399-2DE6-434A-B19D-AA872555B60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4AC69A06-6151-47FD-B552-080AC50912D3}" type="presOf" srcId="{06454AD5-5D6C-4625-BA36-C847C628237B}" destId="{D64E120C-E2FF-472E-B859-4ACDC25F3832}" srcOrd="0" destOrd="0" presId="urn:microsoft.com/office/officeart/2011/layout/CircleProcess"/>
    <dgm:cxn modelId="{39364810-6A88-47C1-88A4-C5835B6EDE52}" srcId="{06454AD5-5D6C-4625-BA36-C847C628237B}" destId="{42595768-ADB0-4547-A4DB-8769E059676D}" srcOrd="1" destOrd="0" parTransId="{4C768CC9-2F71-4637-882F-3EA51F2F889D}" sibTransId="{3748E1E0-E09D-47AD-A8AF-5F7D3D599455}"/>
    <dgm:cxn modelId="{8ACF5310-A30A-41D4-8BEC-B0DBF29FE602}" type="presOf" srcId="{1B6E7399-2DE6-434A-B19D-AA872555B602}" destId="{8457C1B1-0CB4-42DC-B926-5913EECE62A1}" srcOrd="1" destOrd="0" presId="urn:microsoft.com/office/officeart/2011/layout/CircleProcess"/>
    <dgm:cxn modelId="{EB1FC311-D3B5-4ADE-ACFD-0278BE55EF03}" type="presOf" srcId="{42595768-ADB0-4547-A4DB-8769E059676D}" destId="{CADB6D0F-42ED-4824-A0F6-27B3B80A300C}" srcOrd="0" destOrd="0" presId="urn:microsoft.com/office/officeart/2011/layout/CircleProcess"/>
    <dgm:cxn modelId="{AB5CA543-D5CF-43FA-968D-CE73709BE502}" srcId="{06454AD5-5D6C-4625-BA36-C847C628237B}" destId="{1B6E7399-2DE6-434A-B19D-AA872555B602}" srcOrd="0" destOrd="0" parTransId="{EDD78D44-F315-4D63-A354-41B9CA004D38}" sibTransId="{84A66DB4-4612-4D54-841F-3E67186EDAF1}"/>
    <dgm:cxn modelId="{C789347C-1B19-419D-BD4D-9B832FD0340F}" srcId="{06454AD5-5D6C-4625-BA36-C847C628237B}" destId="{828C8473-1AE0-4B09-87C1-2F084C889011}" srcOrd="2" destOrd="0" parTransId="{27B392E7-769B-4465-9B96-CBCB35CFBDC5}" sibTransId="{73CB3DA7-41AB-4E6E-A0D7-A7631935D1C1}"/>
    <dgm:cxn modelId="{6B50AE88-7CD5-4471-846F-D3C671796E13}" type="presOf" srcId="{828C8473-1AE0-4B09-87C1-2F084C889011}" destId="{8C72F7F6-B73D-4518-A1CC-40A93ACEA55F}" srcOrd="1" destOrd="0" presId="urn:microsoft.com/office/officeart/2011/layout/CircleProcess"/>
    <dgm:cxn modelId="{EDA5BF8D-F4F0-4D33-9884-24F8D079423E}" type="presOf" srcId="{1B6E7399-2DE6-434A-B19D-AA872555B602}" destId="{F654091B-FF30-44FA-8E81-C2CCDAA2DDF6}" srcOrd="0" destOrd="0" presId="urn:microsoft.com/office/officeart/2011/layout/CircleProcess"/>
    <dgm:cxn modelId="{DD9C11AB-35D4-4D4C-9223-73CBC9E5D9FE}" type="presOf" srcId="{42595768-ADB0-4547-A4DB-8769E059676D}" destId="{C848B5A2-2DA2-4A04-BF51-2CC89ABE0CD1}" srcOrd="1" destOrd="0" presId="urn:microsoft.com/office/officeart/2011/layout/CircleProcess"/>
    <dgm:cxn modelId="{C86716BE-60F5-424B-B7F6-4601D7C2DFE6}" type="presOf" srcId="{828C8473-1AE0-4B09-87C1-2F084C889011}" destId="{3C103C9A-E0A2-411E-9BFD-5A6C7B368F44}" srcOrd="0" destOrd="0" presId="urn:microsoft.com/office/officeart/2011/layout/CircleProcess"/>
    <dgm:cxn modelId="{76F9562B-0EC9-4D84-8EBF-AE4F3856329D}" type="presParOf" srcId="{D64E120C-E2FF-472E-B859-4ACDC25F3832}" destId="{B5C9AB64-5BF6-459C-B3AB-2249911CB8FF}" srcOrd="0" destOrd="0" presId="urn:microsoft.com/office/officeart/2011/layout/CircleProcess"/>
    <dgm:cxn modelId="{19228558-A256-4A74-8395-D9C677FDD624}" type="presParOf" srcId="{B5C9AB64-5BF6-459C-B3AB-2249911CB8FF}" destId="{0E34303F-DDEC-448C-9A4D-569CFFBCE1E7}" srcOrd="0" destOrd="0" presId="urn:microsoft.com/office/officeart/2011/layout/CircleProcess"/>
    <dgm:cxn modelId="{683D79D2-446D-4800-B5F4-AE52889D2027}" type="presParOf" srcId="{D64E120C-E2FF-472E-B859-4ACDC25F3832}" destId="{D45D9343-3F0B-4C54-96B0-7D87EDD39A84}" srcOrd="1" destOrd="0" presId="urn:microsoft.com/office/officeart/2011/layout/CircleProcess"/>
    <dgm:cxn modelId="{126A9C95-4F10-40AF-8457-BB57C84E7057}" type="presParOf" srcId="{D45D9343-3F0B-4C54-96B0-7D87EDD39A84}" destId="{3C103C9A-E0A2-411E-9BFD-5A6C7B368F44}" srcOrd="0" destOrd="0" presId="urn:microsoft.com/office/officeart/2011/layout/CircleProcess"/>
    <dgm:cxn modelId="{4F854D05-B637-4FBE-BFEE-E2E42F836FF1}" type="presParOf" srcId="{D64E120C-E2FF-472E-B859-4ACDC25F3832}" destId="{8C72F7F6-B73D-4518-A1CC-40A93ACEA55F}" srcOrd="2" destOrd="0" presId="urn:microsoft.com/office/officeart/2011/layout/CircleProcess"/>
    <dgm:cxn modelId="{71573A3D-DAA4-4D61-AA0B-C61471276EC3}" type="presParOf" srcId="{D64E120C-E2FF-472E-B859-4ACDC25F3832}" destId="{BC9319FF-B3C5-4D62-B4AF-14D4C1CE09A4}" srcOrd="3" destOrd="0" presId="urn:microsoft.com/office/officeart/2011/layout/CircleProcess"/>
    <dgm:cxn modelId="{9D51AD76-F816-4BD9-A569-2FD2DBD248FB}" type="presParOf" srcId="{BC9319FF-B3C5-4D62-B4AF-14D4C1CE09A4}" destId="{D20CDBC4-50A0-46CE-89C2-5C62ECE54AB0}" srcOrd="0" destOrd="0" presId="urn:microsoft.com/office/officeart/2011/layout/CircleProcess"/>
    <dgm:cxn modelId="{DED2A172-3D4A-485A-9DAF-B9FB9C7198EC}" type="presParOf" srcId="{D64E120C-E2FF-472E-B859-4ACDC25F3832}" destId="{4F4F8EBF-CB72-40EC-86C0-5A03CC0589A3}" srcOrd="4" destOrd="0" presId="urn:microsoft.com/office/officeart/2011/layout/CircleProcess"/>
    <dgm:cxn modelId="{42924FB5-2993-47E5-BFDD-7FE1E28C01BF}" type="presParOf" srcId="{4F4F8EBF-CB72-40EC-86C0-5A03CC0589A3}" destId="{CADB6D0F-42ED-4824-A0F6-27B3B80A300C}" srcOrd="0" destOrd="0" presId="urn:microsoft.com/office/officeart/2011/layout/CircleProcess"/>
    <dgm:cxn modelId="{508BDDF2-83B4-4CC9-82CE-D0692396DB80}" type="presParOf" srcId="{D64E120C-E2FF-472E-B859-4ACDC25F3832}" destId="{C848B5A2-2DA2-4A04-BF51-2CC89ABE0CD1}" srcOrd="5" destOrd="0" presId="urn:microsoft.com/office/officeart/2011/layout/CircleProcess"/>
    <dgm:cxn modelId="{B04A3DEA-9843-4AFB-B5A8-ABBDBA77093C}" type="presParOf" srcId="{D64E120C-E2FF-472E-B859-4ACDC25F3832}" destId="{45A72806-5DA9-44F1-AE10-A26D86E0945B}" srcOrd="6" destOrd="0" presId="urn:microsoft.com/office/officeart/2011/layout/CircleProcess"/>
    <dgm:cxn modelId="{CF487DCC-AC15-4234-9685-F976E1959C97}" type="presParOf" srcId="{45A72806-5DA9-44F1-AE10-A26D86E0945B}" destId="{E82CD296-FE44-4E56-AAED-0540A334009F}" srcOrd="0" destOrd="0" presId="urn:microsoft.com/office/officeart/2011/layout/CircleProcess"/>
    <dgm:cxn modelId="{9F2797B3-4969-428E-BD14-B78D54326073}" type="presParOf" srcId="{D64E120C-E2FF-472E-B859-4ACDC25F3832}" destId="{E42A7CDC-937A-4E1D-BEC8-BA2FB551DC25}" srcOrd="7" destOrd="0" presId="urn:microsoft.com/office/officeart/2011/layout/CircleProcess"/>
    <dgm:cxn modelId="{21E48CD6-14F7-4BDB-840F-73CE6E8F1C2D}" type="presParOf" srcId="{E42A7CDC-937A-4E1D-BEC8-BA2FB551DC25}" destId="{F654091B-FF30-44FA-8E81-C2CCDAA2DDF6}" srcOrd="0" destOrd="0" presId="urn:microsoft.com/office/officeart/2011/layout/CircleProcess"/>
    <dgm:cxn modelId="{093013B9-1865-446F-AE50-5C6C8FC52FB5}" type="presParOf" srcId="{D64E120C-E2FF-472E-B859-4ACDC25F3832}" destId="{8457C1B1-0CB4-42DC-B926-5913EECE62A1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454AD5-5D6C-4625-BA36-C847C628237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1B6E7399-2DE6-434A-B19D-AA872555B602}">
      <dgm:prSet phldrT="[Text]" custT="1"/>
      <dgm:spPr>
        <a:solidFill>
          <a:schemeClr val="accent3">
            <a:alpha val="90000"/>
          </a:schemeClr>
        </a:solidFill>
        <a:ln w="57150">
          <a:noFill/>
        </a:ln>
      </dgm:spPr>
      <dgm:t>
        <a:bodyPr/>
        <a:lstStyle/>
        <a:p>
          <a:pPr algn="l"/>
          <a:endParaRPr lang="en-CA" sz="2400">
            <a:latin typeface="+mn-lt"/>
          </a:endParaRPr>
        </a:p>
      </dgm:t>
    </dgm:pt>
    <dgm:pt modelId="{EDD78D44-F315-4D63-A354-41B9CA004D38}" type="parTrans" cxnId="{AB5CA543-D5CF-43FA-968D-CE73709BE502}">
      <dgm:prSet/>
      <dgm:spPr/>
      <dgm:t>
        <a:bodyPr/>
        <a:lstStyle/>
        <a:p>
          <a:endParaRPr lang="en-CA"/>
        </a:p>
      </dgm:t>
    </dgm:pt>
    <dgm:pt modelId="{84A66DB4-4612-4D54-841F-3E67186EDAF1}" type="sibTrans" cxnId="{AB5CA543-D5CF-43FA-968D-CE73709BE502}">
      <dgm:prSet/>
      <dgm:spPr/>
      <dgm:t>
        <a:bodyPr/>
        <a:lstStyle/>
        <a:p>
          <a:endParaRPr lang="en-CA"/>
        </a:p>
      </dgm:t>
    </dgm:pt>
    <dgm:pt modelId="{42595768-ADB0-4547-A4DB-8769E059676D}">
      <dgm:prSet phldrT="[Text]" custT="1"/>
      <dgm:spPr>
        <a:solidFill>
          <a:schemeClr val="accent4">
            <a:alpha val="90000"/>
          </a:schemeClr>
        </a:solidFill>
        <a:ln>
          <a:noFill/>
        </a:ln>
      </dgm:spPr>
      <dgm:t>
        <a:bodyPr/>
        <a:lstStyle/>
        <a:p>
          <a:pPr algn="l"/>
          <a:endParaRPr lang="en-CA" sz="2400">
            <a:latin typeface="+mn-lt"/>
          </a:endParaRPr>
        </a:p>
      </dgm:t>
    </dgm:pt>
    <dgm:pt modelId="{4C768CC9-2F71-4637-882F-3EA51F2F889D}" type="parTrans" cxnId="{39364810-6A88-47C1-88A4-C5835B6EDE52}">
      <dgm:prSet/>
      <dgm:spPr/>
      <dgm:t>
        <a:bodyPr/>
        <a:lstStyle/>
        <a:p>
          <a:endParaRPr lang="en-CA"/>
        </a:p>
      </dgm:t>
    </dgm:pt>
    <dgm:pt modelId="{3748E1E0-E09D-47AD-A8AF-5F7D3D599455}" type="sibTrans" cxnId="{39364810-6A88-47C1-88A4-C5835B6EDE52}">
      <dgm:prSet/>
      <dgm:spPr/>
      <dgm:t>
        <a:bodyPr/>
        <a:lstStyle/>
        <a:p>
          <a:endParaRPr lang="en-CA"/>
        </a:p>
      </dgm:t>
    </dgm:pt>
    <dgm:pt modelId="{828C8473-1AE0-4B09-87C1-2F084C889011}">
      <dgm:prSet phldrT="[Text]" custT="1"/>
      <dgm:spPr>
        <a:solidFill>
          <a:schemeClr val="accent6">
            <a:alpha val="90000"/>
          </a:schemeClr>
        </a:solidFill>
        <a:ln>
          <a:noFill/>
        </a:ln>
      </dgm:spPr>
      <dgm:t>
        <a:bodyPr/>
        <a:lstStyle/>
        <a:p>
          <a:pPr algn="l"/>
          <a:endParaRPr lang="en-CA" sz="2400"/>
        </a:p>
      </dgm:t>
    </dgm:pt>
    <dgm:pt modelId="{27B392E7-769B-4465-9B96-CBCB35CFBDC5}" type="parTrans" cxnId="{C789347C-1B19-419D-BD4D-9B832FD0340F}">
      <dgm:prSet/>
      <dgm:spPr/>
      <dgm:t>
        <a:bodyPr/>
        <a:lstStyle/>
        <a:p>
          <a:endParaRPr lang="en-CA"/>
        </a:p>
      </dgm:t>
    </dgm:pt>
    <dgm:pt modelId="{73CB3DA7-41AB-4E6E-A0D7-A7631935D1C1}" type="sibTrans" cxnId="{C789347C-1B19-419D-BD4D-9B832FD0340F}">
      <dgm:prSet/>
      <dgm:spPr/>
      <dgm:t>
        <a:bodyPr/>
        <a:lstStyle/>
        <a:p>
          <a:endParaRPr lang="en-CA"/>
        </a:p>
      </dgm:t>
    </dgm:pt>
    <dgm:pt modelId="{9BBC39E9-F4CC-4E5B-899A-4414530239E0}">
      <dgm:prSet phldrT="[Text]"/>
      <dgm:spPr>
        <a:solidFill>
          <a:schemeClr val="accent2">
            <a:alpha val="90000"/>
          </a:schemeClr>
        </a:solidFill>
        <a:ln w="57150">
          <a:noFill/>
        </a:ln>
      </dgm:spPr>
      <dgm:t>
        <a:bodyPr/>
        <a:lstStyle/>
        <a:p>
          <a:endParaRPr lang="en-CA">
            <a:latin typeface="+mn-lt"/>
          </a:endParaRPr>
        </a:p>
      </dgm:t>
    </dgm:pt>
    <dgm:pt modelId="{AD753AA0-C3C8-4FB9-8F53-E02FDC472602}" type="parTrans" cxnId="{8BBE2F96-FD45-4A8A-B3FD-1F87B403FEBC}">
      <dgm:prSet/>
      <dgm:spPr/>
      <dgm:t>
        <a:bodyPr/>
        <a:lstStyle/>
        <a:p>
          <a:endParaRPr lang="en-CA"/>
        </a:p>
      </dgm:t>
    </dgm:pt>
    <dgm:pt modelId="{C2678BCB-F07A-4C15-8551-45EB62AF482E}" type="sibTrans" cxnId="{8BBE2F96-FD45-4A8A-B3FD-1F87B403FEBC}">
      <dgm:prSet/>
      <dgm:spPr/>
      <dgm:t>
        <a:bodyPr/>
        <a:lstStyle/>
        <a:p>
          <a:endParaRPr lang="en-CA"/>
        </a:p>
      </dgm:t>
    </dgm:pt>
    <dgm:pt modelId="{D64E120C-E2FF-472E-B859-4ACDC25F3832}" type="pres">
      <dgm:prSet presAssocID="{06454AD5-5D6C-4625-BA36-C847C628237B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BEFED8D8-4C97-44DD-A0F2-099B77F1D327}" type="pres">
      <dgm:prSet presAssocID="{828C8473-1AE0-4B09-87C1-2F084C889011}" presName="Accent4" presStyleCnt="0"/>
      <dgm:spPr/>
    </dgm:pt>
    <dgm:pt modelId="{0E34303F-DDEC-448C-9A4D-569CFFBCE1E7}" type="pres">
      <dgm:prSet presAssocID="{828C8473-1AE0-4B09-87C1-2F084C889011}" presName="Accent" presStyleLbl="node1" presStyleIdx="0" presStyleCnt="4"/>
      <dgm:spPr>
        <a:noFill/>
        <a:ln>
          <a:noFill/>
        </a:ln>
      </dgm:spPr>
    </dgm:pt>
    <dgm:pt modelId="{3C4B84BF-BA12-40CB-B559-BC8C37562026}" type="pres">
      <dgm:prSet presAssocID="{828C8473-1AE0-4B09-87C1-2F084C889011}" presName="ParentBackground4" presStyleCnt="0"/>
      <dgm:spPr/>
    </dgm:pt>
    <dgm:pt modelId="{3C103C9A-E0A2-411E-9BFD-5A6C7B368F44}" type="pres">
      <dgm:prSet presAssocID="{828C8473-1AE0-4B09-87C1-2F084C889011}" presName="ParentBackground" presStyleLbl="fgAcc1" presStyleIdx="0" presStyleCnt="4" custScaleX="96755"/>
      <dgm:spPr>
        <a:prstGeom prst="rect">
          <a:avLst/>
        </a:prstGeom>
      </dgm:spPr>
    </dgm:pt>
    <dgm:pt modelId="{F5E28FEF-E6A4-4ED7-8E0A-E3B98AEF19EF}" type="pres">
      <dgm:prSet presAssocID="{828C8473-1AE0-4B09-87C1-2F084C889011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E14DC440-5AA6-4085-8959-AB9B2A6BE0AC}" type="pres">
      <dgm:prSet presAssocID="{42595768-ADB0-4547-A4DB-8769E059676D}" presName="Accent3" presStyleCnt="0"/>
      <dgm:spPr/>
    </dgm:pt>
    <dgm:pt modelId="{D20CDBC4-50A0-46CE-89C2-5C62ECE54AB0}" type="pres">
      <dgm:prSet presAssocID="{42595768-ADB0-4547-A4DB-8769E059676D}" presName="Accent" presStyleLbl="node1" presStyleIdx="1" presStyleCnt="4"/>
      <dgm:spPr>
        <a:noFill/>
        <a:ln>
          <a:noFill/>
        </a:ln>
      </dgm:spPr>
    </dgm:pt>
    <dgm:pt modelId="{89467E82-2DEC-4B5F-BF95-DEF11A412671}" type="pres">
      <dgm:prSet presAssocID="{42595768-ADB0-4547-A4DB-8769E059676D}" presName="ParentBackground3" presStyleCnt="0"/>
      <dgm:spPr/>
    </dgm:pt>
    <dgm:pt modelId="{CADB6D0F-42ED-4824-A0F6-27B3B80A300C}" type="pres">
      <dgm:prSet presAssocID="{42595768-ADB0-4547-A4DB-8769E059676D}" presName="ParentBackground" presStyleLbl="fgAcc1" presStyleIdx="1" presStyleCnt="4" custScaleX="97538"/>
      <dgm:spPr>
        <a:prstGeom prst="flowChartProcess">
          <a:avLst/>
        </a:prstGeom>
      </dgm:spPr>
    </dgm:pt>
    <dgm:pt modelId="{D8F1CAA8-C2CC-42DD-8DED-913DCE134D9D}" type="pres">
      <dgm:prSet presAssocID="{42595768-ADB0-4547-A4DB-8769E059676D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C74F919-449B-43D7-8B74-CC7DF5904456}" type="pres">
      <dgm:prSet presAssocID="{9BBC39E9-F4CC-4E5B-899A-4414530239E0}" presName="Accent2" presStyleCnt="0"/>
      <dgm:spPr/>
    </dgm:pt>
    <dgm:pt modelId="{A64F1ADF-992E-47F6-83E8-E425885D9AD8}" type="pres">
      <dgm:prSet presAssocID="{9BBC39E9-F4CC-4E5B-899A-4414530239E0}" presName="Accent" presStyleLbl="node1" presStyleIdx="2" presStyleCnt="4"/>
      <dgm:spPr>
        <a:noFill/>
        <a:ln>
          <a:noFill/>
        </a:ln>
      </dgm:spPr>
    </dgm:pt>
    <dgm:pt modelId="{08B33E57-BA78-4231-BF35-71EC50A5DFCF}" type="pres">
      <dgm:prSet presAssocID="{9BBC39E9-F4CC-4E5B-899A-4414530239E0}" presName="ParentBackground2" presStyleCnt="0"/>
      <dgm:spPr/>
    </dgm:pt>
    <dgm:pt modelId="{930C693C-D908-4140-9AD5-16ED1EBA5DC5}" type="pres">
      <dgm:prSet presAssocID="{9BBC39E9-F4CC-4E5B-899A-4414530239E0}" presName="ParentBackground" presStyleLbl="fgAcc1" presStyleIdx="2" presStyleCnt="4" custScaleX="96928" custLinFactNeighborX="14" custLinFactNeighborY="-129"/>
      <dgm:spPr>
        <a:prstGeom prst="flowChartProcess">
          <a:avLst/>
        </a:prstGeom>
      </dgm:spPr>
    </dgm:pt>
    <dgm:pt modelId="{B3BA2118-D1A9-430F-B4EF-D9E7E11018F9}" type="pres">
      <dgm:prSet presAssocID="{9BBC39E9-F4CC-4E5B-899A-4414530239E0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5A72806-5DA9-44F1-AE10-A26D86E0945B}" type="pres">
      <dgm:prSet presAssocID="{1B6E7399-2DE6-434A-B19D-AA872555B602}" presName="Accent1" presStyleCnt="0"/>
      <dgm:spPr/>
    </dgm:pt>
    <dgm:pt modelId="{E82CD296-FE44-4E56-AAED-0540A334009F}" type="pres">
      <dgm:prSet presAssocID="{1B6E7399-2DE6-434A-B19D-AA872555B602}" presName="Accent" presStyleLbl="node1" presStyleIdx="3" presStyleCnt="4"/>
      <dgm:spPr>
        <a:noFill/>
        <a:ln>
          <a:noFill/>
        </a:ln>
      </dgm:spPr>
    </dgm:pt>
    <dgm:pt modelId="{E42A7CDC-937A-4E1D-BEC8-BA2FB551DC25}" type="pres">
      <dgm:prSet presAssocID="{1B6E7399-2DE6-434A-B19D-AA872555B602}" presName="ParentBackground1" presStyleCnt="0"/>
      <dgm:spPr/>
    </dgm:pt>
    <dgm:pt modelId="{F654091B-FF30-44FA-8E81-C2CCDAA2DDF6}" type="pres">
      <dgm:prSet presAssocID="{1B6E7399-2DE6-434A-B19D-AA872555B602}" presName="ParentBackground" presStyleLbl="fgAcc1" presStyleIdx="3" presStyleCnt="4" custScaleX="96928" custLinFactNeighborX="14" custLinFactNeighborY="-129"/>
      <dgm:spPr>
        <a:prstGeom prst="flowChartProcess">
          <a:avLst/>
        </a:prstGeom>
      </dgm:spPr>
    </dgm:pt>
    <dgm:pt modelId="{8457C1B1-0CB4-42DC-B926-5913EECE62A1}" type="pres">
      <dgm:prSet presAssocID="{1B6E7399-2DE6-434A-B19D-AA872555B60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4AC69A06-6151-47FD-B552-080AC50912D3}" type="presOf" srcId="{06454AD5-5D6C-4625-BA36-C847C628237B}" destId="{D64E120C-E2FF-472E-B859-4ACDC25F3832}" srcOrd="0" destOrd="0" presId="urn:microsoft.com/office/officeart/2011/layout/CircleProcess"/>
    <dgm:cxn modelId="{39364810-6A88-47C1-88A4-C5835B6EDE52}" srcId="{06454AD5-5D6C-4625-BA36-C847C628237B}" destId="{42595768-ADB0-4547-A4DB-8769E059676D}" srcOrd="2" destOrd="0" parTransId="{4C768CC9-2F71-4637-882F-3EA51F2F889D}" sibTransId="{3748E1E0-E09D-47AD-A8AF-5F7D3D599455}"/>
    <dgm:cxn modelId="{8ACF5310-A30A-41D4-8BEC-B0DBF29FE602}" type="presOf" srcId="{1B6E7399-2DE6-434A-B19D-AA872555B602}" destId="{8457C1B1-0CB4-42DC-B926-5913EECE62A1}" srcOrd="1" destOrd="0" presId="urn:microsoft.com/office/officeart/2011/layout/CircleProcess"/>
    <dgm:cxn modelId="{E9755D20-ACE5-4795-B871-BC77A627EDBA}" type="presOf" srcId="{828C8473-1AE0-4B09-87C1-2F084C889011}" destId="{F5E28FEF-E6A4-4ED7-8E0A-E3B98AEF19EF}" srcOrd="1" destOrd="0" presId="urn:microsoft.com/office/officeart/2011/layout/CircleProcess"/>
    <dgm:cxn modelId="{E8EDA533-47B2-4FEC-B3D0-2A0A9FEB0AD1}" type="presOf" srcId="{42595768-ADB0-4547-A4DB-8769E059676D}" destId="{D8F1CAA8-C2CC-42DD-8DED-913DCE134D9D}" srcOrd="1" destOrd="0" presId="urn:microsoft.com/office/officeart/2011/layout/CircleProcess"/>
    <dgm:cxn modelId="{AB5CA543-D5CF-43FA-968D-CE73709BE502}" srcId="{06454AD5-5D6C-4625-BA36-C847C628237B}" destId="{1B6E7399-2DE6-434A-B19D-AA872555B602}" srcOrd="0" destOrd="0" parTransId="{EDD78D44-F315-4D63-A354-41B9CA004D38}" sibTransId="{84A66DB4-4612-4D54-841F-3E67186EDAF1}"/>
    <dgm:cxn modelId="{C789347C-1B19-419D-BD4D-9B832FD0340F}" srcId="{06454AD5-5D6C-4625-BA36-C847C628237B}" destId="{828C8473-1AE0-4B09-87C1-2F084C889011}" srcOrd="3" destOrd="0" parTransId="{27B392E7-769B-4465-9B96-CBCB35CFBDC5}" sibTransId="{73CB3DA7-41AB-4E6E-A0D7-A7631935D1C1}"/>
    <dgm:cxn modelId="{8A81CB7D-6CCB-419B-8196-70612646BC8B}" type="presOf" srcId="{9BBC39E9-F4CC-4E5B-899A-4414530239E0}" destId="{B3BA2118-D1A9-430F-B4EF-D9E7E11018F9}" srcOrd="1" destOrd="0" presId="urn:microsoft.com/office/officeart/2011/layout/CircleProcess"/>
    <dgm:cxn modelId="{EDA5BF8D-F4F0-4D33-9884-24F8D079423E}" type="presOf" srcId="{1B6E7399-2DE6-434A-B19D-AA872555B602}" destId="{F654091B-FF30-44FA-8E81-C2CCDAA2DDF6}" srcOrd="0" destOrd="0" presId="urn:microsoft.com/office/officeart/2011/layout/CircleProcess"/>
    <dgm:cxn modelId="{8BBE2F96-FD45-4A8A-B3FD-1F87B403FEBC}" srcId="{06454AD5-5D6C-4625-BA36-C847C628237B}" destId="{9BBC39E9-F4CC-4E5B-899A-4414530239E0}" srcOrd="1" destOrd="0" parTransId="{AD753AA0-C3C8-4FB9-8F53-E02FDC472602}" sibTransId="{C2678BCB-F07A-4C15-8551-45EB62AF482E}"/>
    <dgm:cxn modelId="{4BF775D2-28D7-4D0F-9399-1BF194A865F1}" type="presOf" srcId="{9BBC39E9-F4CC-4E5B-899A-4414530239E0}" destId="{930C693C-D908-4140-9AD5-16ED1EBA5DC5}" srcOrd="0" destOrd="0" presId="urn:microsoft.com/office/officeart/2011/layout/CircleProcess"/>
    <dgm:cxn modelId="{2864CDDC-40E0-45A1-BFA0-20E97B71CEDF}" type="presOf" srcId="{42595768-ADB0-4547-A4DB-8769E059676D}" destId="{CADB6D0F-42ED-4824-A0F6-27B3B80A300C}" srcOrd="0" destOrd="0" presId="urn:microsoft.com/office/officeart/2011/layout/CircleProcess"/>
    <dgm:cxn modelId="{327FFFF9-B0DB-4A52-B17A-8DAEC92B6026}" type="presOf" srcId="{828C8473-1AE0-4B09-87C1-2F084C889011}" destId="{3C103C9A-E0A2-411E-9BFD-5A6C7B368F44}" srcOrd="0" destOrd="0" presId="urn:microsoft.com/office/officeart/2011/layout/CircleProcess"/>
    <dgm:cxn modelId="{D039D05A-F5AE-4899-A2A1-2C18577D94D8}" type="presParOf" srcId="{D64E120C-E2FF-472E-B859-4ACDC25F3832}" destId="{BEFED8D8-4C97-44DD-A0F2-099B77F1D327}" srcOrd="0" destOrd="0" presId="urn:microsoft.com/office/officeart/2011/layout/CircleProcess"/>
    <dgm:cxn modelId="{E9A8DA69-FEF4-47AD-8534-878E4ACF9E4C}" type="presParOf" srcId="{BEFED8D8-4C97-44DD-A0F2-099B77F1D327}" destId="{0E34303F-DDEC-448C-9A4D-569CFFBCE1E7}" srcOrd="0" destOrd="0" presId="urn:microsoft.com/office/officeart/2011/layout/CircleProcess"/>
    <dgm:cxn modelId="{B1CC98A7-E9A8-43E4-8737-7AC97DAB4F94}" type="presParOf" srcId="{D64E120C-E2FF-472E-B859-4ACDC25F3832}" destId="{3C4B84BF-BA12-40CB-B559-BC8C37562026}" srcOrd="1" destOrd="0" presId="urn:microsoft.com/office/officeart/2011/layout/CircleProcess"/>
    <dgm:cxn modelId="{7FFFD3F5-A3D0-49D8-AC8A-B6E57AFD7D66}" type="presParOf" srcId="{3C4B84BF-BA12-40CB-B559-BC8C37562026}" destId="{3C103C9A-E0A2-411E-9BFD-5A6C7B368F44}" srcOrd="0" destOrd="0" presId="urn:microsoft.com/office/officeart/2011/layout/CircleProcess"/>
    <dgm:cxn modelId="{6D591BCD-7F0F-4BC6-A1AA-CE156F02B51C}" type="presParOf" srcId="{D64E120C-E2FF-472E-B859-4ACDC25F3832}" destId="{F5E28FEF-E6A4-4ED7-8E0A-E3B98AEF19EF}" srcOrd="2" destOrd="0" presId="urn:microsoft.com/office/officeart/2011/layout/CircleProcess"/>
    <dgm:cxn modelId="{7AED2DD3-0F03-49CD-8D5F-53AF1D82DFB7}" type="presParOf" srcId="{D64E120C-E2FF-472E-B859-4ACDC25F3832}" destId="{E14DC440-5AA6-4085-8959-AB9B2A6BE0AC}" srcOrd="3" destOrd="0" presId="urn:microsoft.com/office/officeart/2011/layout/CircleProcess"/>
    <dgm:cxn modelId="{479A2F19-C833-4986-8BC3-45AADCB199C9}" type="presParOf" srcId="{E14DC440-5AA6-4085-8959-AB9B2A6BE0AC}" destId="{D20CDBC4-50A0-46CE-89C2-5C62ECE54AB0}" srcOrd="0" destOrd="0" presId="urn:microsoft.com/office/officeart/2011/layout/CircleProcess"/>
    <dgm:cxn modelId="{FF741246-258F-4C27-A6B4-80FDC206B670}" type="presParOf" srcId="{D64E120C-E2FF-472E-B859-4ACDC25F3832}" destId="{89467E82-2DEC-4B5F-BF95-DEF11A412671}" srcOrd="4" destOrd="0" presId="urn:microsoft.com/office/officeart/2011/layout/CircleProcess"/>
    <dgm:cxn modelId="{AC93ACE7-7E09-4378-A1AE-3B640D4B249F}" type="presParOf" srcId="{89467E82-2DEC-4B5F-BF95-DEF11A412671}" destId="{CADB6D0F-42ED-4824-A0F6-27B3B80A300C}" srcOrd="0" destOrd="0" presId="urn:microsoft.com/office/officeart/2011/layout/CircleProcess"/>
    <dgm:cxn modelId="{91419933-A3EE-424F-8A63-7924ABC6C1C0}" type="presParOf" srcId="{D64E120C-E2FF-472E-B859-4ACDC25F3832}" destId="{D8F1CAA8-C2CC-42DD-8DED-913DCE134D9D}" srcOrd="5" destOrd="0" presId="urn:microsoft.com/office/officeart/2011/layout/CircleProcess"/>
    <dgm:cxn modelId="{3B06AFE3-A539-4D9E-9B87-6F49AA92B35D}" type="presParOf" srcId="{D64E120C-E2FF-472E-B859-4ACDC25F3832}" destId="{7C74F919-449B-43D7-8B74-CC7DF5904456}" srcOrd="6" destOrd="0" presId="urn:microsoft.com/office/officeart/2011/layout/CircleProcess"/>
    <dgm:cxn modelId="{AED329DE-DE5F-4953-936E-FF18531FDE9E}" type="presParOf" srcId="{7C74F919-449B-43D7-8B74-CC7DF5904456}" destId="{A64F1ADF-992E-47F6-83E8-E425885D9AD8}" srcOrd="0" destOrd="0" presId="urn:microsoft.com/office/officeart/2011/layout/CircleProcess"/>
    <dgm:cxn modelId="{90575EAE-59CF-4596-9884-F83B7B1322CF}" type="presParOf" srcId="{D64E120C-E2FF-472E-B859-4ACDC25F3832}" destId="{08B33E57-BA78-4231-BF35-71EC50A5DFCF}" srcOrd="7" destOrd="0" presId="urn:microsoft.com/office/officeart/2011/layout/CircleProcess"/>
    <dgm:cxn modelId="{3A8E0BA3-AB60-43DA-B440-32B848EC93C9}" type="presParOf" srcId="{08B33E57-BA78-4231-BF35-71EC50A5DFCF}" destId="{930C693C-D908-4140-9AD5-16ED1EBA5DC5}" srcOrd="0" destOrd="0" presId="urn:microsoft.com/office/officeart/2011/layout/CircleProcess"/>
    <dgm:cxn modelId="{30289A5F-1DF7-448E-839E-0F18E6D00144}" type="presParOf" srcId="{D64E120C-E2FF-472E-B859-4ACDC25F3832}" destId="{B3BA2118-D1A9-430F-B4EF-D9E7E11018F9}" srcOrd="8" destOrd="0" presId="urn:microsoft.com/office/officeart/2011/layout/CircleProcess"/>
    <dgm:cxn modelId="{B04A3DEA-9843-4AFB-B5A8-ABBDBA77093C}" type="presParOf" srcId="{D64E120C-E2FF-472E-B859-4ACDC25F3832}" destId="{45A72806-5DA9-44F1-AE10-A26D86E0945B}" srcOrd="9" destOrd="0" presId="urn:microsoft.com/office/officeart/2011/layout/CircleProcess"/>
    <dgm:cxn modelId="{CF487DCC-AC15-4234-9685-F976E1959C97}" type="presParOf" srcId="{45A72806-5DA9-44F1-AE10-A26D86E0945B}" destId="{E82CD296-FE44-4E56-AAED-0540A334009F}" srcOrd="0" destOrd="0" presId="urn:microsoft.com/office/officeart/2011/layout/CircleProcess"/>
    <dgm:cxn modelId="{9F2797B3-4969-428E-BD14-B78D54326073}" type="presParOf" srcId="{D64E120C-E2FF-472E-B859-4ACDC25F3832}" destId="{E42A7CDC-937A-4E1D-BEC8-BA2FB551DC25}" srcOrd="10" destOrd="0" presId="urn:microsoft.com/office/officeart/2011/layout/CircleProcess"/>
    <dgm:cxn modelId="{21E48CD6-14F7-4BDB-840F-73CE6E8F1C2D}" type="presParOf" srcId="{E42A7CDC-937A-4E1D-BEC8-BA2FB551DC25}" destId="{F654091B-FF30-44FA-8E81-C2CCDAA2DDF6}" srcOrd="0" destOrd="0" presId="urn:microsoft.com/office/officeart/2011/layout/CircleProcess"/>
    <dgm:cxn modelId="{093013B9-1865-446F-AE50-5C6C8FC52FB5}" type="presParOf" srcId="{D64E120C-E2FF-472E-B859-4ACDC25F3832}" destId="{8457C1B1-0CB4-42DC-B926-5913EECE62A1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34303F-DDEC-448C-9A4D-569CFFBCE1E7}">
      <dsp:nvSpPr>
        <dsp:cNvPr id="0" name=""/>
        <dsp:cNvSpPr/>
      </dsp:nvSpPr>
      <dsp:spPr>
        <a:xfrm>
          <a:off x="8396624" y="1337846"/>
          <a:ext cx="3543923" cy="3544579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03C9A-E0A2-411E-9BFD-5A6C7B368F44}">
      <dsp:nvSpPr>
        <dsp:cNvPr id="0" name=""/>
        <dsp:cNvSpPr/>
      </dsp:nvSpPr>
      <dsp:spPr>
        <a:xfrm>
          <a:off x="8514294" y="1456020"/>
          <a:ext cx="3308584" cy="3308232"/>
        </a:xfrm>
        <a:prstGeom prst="rect">
          <a:avLst/>
        </a:prstGeom>
        <a:solidFill>
          <a:schemeClr val="accent6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/>
        </a:p>
      </dsp:txBody>
      <dsp:txXfrm>
        <a:off x="8987278" y="1928713"/>
        <a:ext cx="2362615" cy="2362845"/>
      </dsp:txXfrm>
    </dsp:sp>
    <dsp:sp modelId="{D20CDBC4-50A0-46CE-89C2-5C62ECE54AB0}">
      <dsp:nvSpPr>
        <dsp:cNvPr id="0" name=""/>
        <dsp:cNvSpPr/>
      </dsp:nvSpPr>
      <dsp:spPr>
        <a:xfrm rot="2700000">
          <a:off x="4738146" y="1342131"/>
          <a:ext cx="3535387" cy="3535387"/>
        </a:xfrm>
        <a:prstGeom prst="teardrop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B6D0F-42ED-4824-A0F6-27B3B80A300C}">
      <dsp:nvSpPr>
        <dsp:cNvPr id="0" name=""/>
        <dsp:cNvSpPr/>
      </dsp:nvSpPr>
      <dsp:spPr>
        <a:xfrm>
          <a:off x="4851548" y="1456020"/>
          <a:ext cx="3308584" cy="3308232"/>
        </a:xfrm>
        <a:prstGeom prst="flowChartProcess">
          <a:avLst/>
        </a:prstGeom>
        <a:solidFill>
          <a:schemeClr val="accent4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>
            <a:latin typeface="+mn-lt"/>
          </a:endParaRPr>
        </a:p>
      </dsp:txBody>
      <dsp:txXfrm>
        <a:off x="5324532" y="1928713"/>
        <a:ext cx="2362615" cy="2362845"/>
      </dsp:txXfrm>
    </dsp:sp>
    <dsp:sp modelId="{E82CD296-FE44-4E56-AAED-0540A334009F}">
      <dsp:nvSpPr>
        <dsp:cNvPr id="0" name=""/>
        <dsp:cNvSpPr/>
      </dsp:nvSpPr>
      <dsp:spPr>
        <a:xfrm rot="2700000">
          <a:off x="1075400" y="1342131"/>
          <a:ext cx="3535387" cy="3535387"/>
        </a:xfrm>
        <a:prstGeom prst="teardrop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4091B-FF30-44FA-8E81-C2CCDAA2DDF6}">
      <dsp:nvSpPr>
        <dsp:cNvPr id="0" name=""/>
        <dsp:cNvSpPr/>
      </dsp:nvSpPr>
      <dsp:spPr>
        <a:xfrm>
          <a:off x="1240084" y="1451752"/>
          <a:ext cx="3206944" cy="3308232"/>
        </a:xfrm>
        <a:prstGeom prst="flowChartProcess">
          <a:avLst/>
        </a:prstGeom>
        <a:solidFill>
          <a:schemeClr val="accent3">
            <a:alpha val="90000"/>
          </a:schemeClr>
        </a:solidFill>
        <a:ln w="571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>
            <a:latin typeface="+mn-lt"/>
          </a:endParaRPr>
        </a:p>
      </dsp:txBody>
      <dsp:txXfrm>
        <a:off x="1698539" y="1924446"/>
        <a:ext cx="2290035" cy="23628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34303F-DDEC-448C-9A4D-569CFFBCE1E7}">
      <dsp:nvSpPr>
        <dsp:cNvPr id="0" name=""/>
        <dsp:cNvSpPr/>
      </dsp:nvSpPr>
      <dsp:spPr>
        <a:xfrm>
          <a:off x="8919425" y="1014962"/>
          <a:ext cx="2688969" cy="2689106"/>
        </a:xfrm>
        <a:prstGeom prst="ellipse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03C9A-E0A2-411E-9BFD-5A6C7B368F44}">
      <dsp:nvSpPr>
        <dsp:cNvPr id="0" name=""/>
        <dsp:cNvSpPr/>
      </dsp:nvSpPr>
      <dsp:spPr>
        <a:xfrm>
          <a:off x="9050094" y="1104614"/>
          <a:ext cx="2428785" cy="2509801"/>
        </a:xfrm>
        <a:prstGeom prst="rect">
          <a:avLst/>
        </a:prstGeom>
        <a:solidFill>
          <a:schemeClr val="accent6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/>
        </a:p>
      </dsp:txBody>
      <dsp:txXfrm>
        <a:off x="9397063" y="1463225"/>
        <a:ext cx="1734846" cy="1792580"/>
      </dsp:txXfrm>
    </dsp:sp>
    <dsp:sp modelId="{D20CDBC4-50A0-46CE-89C2-5C62ECE54AB0}">
      <dsp:nvSpPr>
        <dsp:cNvPr id="0" name=""/>
        <dsp:cNvSpPr/>
      </dsp:nvSpPr>
      <dsp:spPr>
        <a:xfrm rot="2700000">
          <a:off x="6128964" y="1014772"/>
          <a:ext cx="2689013" cy="2689013"/>
        </a:xfrm>
        <a:prstGeom prst="teardrop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DB6D0F-42ED-4824-A0F6-27B3B80A300C}">
      <dsp:nvSpPr>
        <dsp:cNvPr id="0" name=""/>
        <dsp:cNvSpPr/>
      </dsp:nvSpPr>
      <dsp:spPr>
        <a:xfrm>
          <a:off x="6261357" y="1104614"/>
          <a:ext cx="2448440" cy="2509801"/>
        </a:xfrm>
        <a:prstGeom prst="flowChartProcess">
          <a:avLst/>
        </a:prstGeom>
        <a:solidFill>
          <a:schemeClr val="accent4"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>
            <a:latin typeface="+mn-lt"/>
          </a:endParaRPr>
        </a:p>
      </dsp:txBody>
      <dsp:txXfrm>
        <a:off x="6611134" y="1463225"/>
        <a:ext cx="1748886" cy="1792580"/>
      </dsp:txXfrm>
    </dsp:sp>
    <dsp:sp modelId="{A64F1ADF-992E-47F6-83E8-E425885D9AD8}">
      <dsp:nvSpPr>
        <dsp:cNvPr id="0" name=""/>
        <dsp:cNvSpPr/>
      </dsp:nvSpPr>
      <dsp:spPr>
        <a:xfrm rot="2700000">
          <a:off x="3361585" y="1014772"/>
          <a:ext cx="2689013" cy="2689013"/>
        </a:xfrm>
        <a:prstGeom prst="teardrop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C693C-D908-4140-9AD5-16ED1EBA5DC5}">
      <dsp:nvSpPr>
        <dsp:cNvPr id="0" name=""/>
        <dsp:cNvSpPr/>
      </dsp:nvSpPr>
      <dsp:spPr>
        <a:xfrm>
          <a:off x="3490456" y="1101377"/>
          <a:ext cx="2433128" cy="2509801"/>
        </a:xfrm>
        <a:prstGeom prst="flowChartProcess">
          <a:avLst/>
        </a:prstGeom>
        <a:solidFill>
          <a:schemeClr val="accent2">
            <a:alpha val="90000"/>
          </a:schemeClr>
        </a:solidFill>
        <a:ln w="571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6500" kern="1200">
            <a:latin typeface="+mn-lt"/>
          </a:endParaRPr>
        </a:p>
      </dsp:txBody>
      <dsp:txXfrm>
        <a:off x="3838046" y="1459987"/>
        <a:ext cx="1737948" cy="1792580"/>
      </dsp:txXfrm>
    </dsp:sp>
    <dsp:sp modelId="{E82CD296-FE44-4E56-AAED-0540A334009F}">
      <dsp:nvSpPr>
        <dsp:cNvPr id="0" name=""/>
        <dsp:cNvSpPr/>
      </dsp:nvSpPr>
      <dsp:spPr>
        <a:xfrm rot="2700000">
          <a:off x="582676" y="1014772"/>
          <a:ext cx="2689013" cy="2689013"/>
        </a:xfrm>
        <a:prstGeom prst="teardrop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4091B-FF30-44FA-8E81-C2CCDAA2DDF6}">
      <dsp:nvSpPr>
        <dsp:cNvPr id="0" name=""/>
        <dsp:cNvSpPr/>
      </dsp:nvSpPr>
      <dsp:spPr>
        <a:xfrm>
          <a:off x="711547" y="1101377"/>
          <a:ext cx="2433128" cy="2509801"/>
        </a:xfrm>
        <a:prstGeom prst="flowChartProcess">
          <a:avLst/>
        </a:prstGeom>
        <a:solidFill>
          <a:schemeClr val="accent3">
            <a:alpha val="90000"/>
          </a:schemeClr>
        </a:solidFill>
        <a:ln w="571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2400" kern="1200">
            <a:latin typeface="+mn-lt"/>
          </a:endParaRPr>
        </a:p>
      </dsp:txBody>
      <dsp:txXfrm>
        <a:off x="1059137" y="1459987"/>
        <a:ext cx="1737948" cy="1792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FA42C8-85AD-7362-B9BD-78144F915C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8EEFC-12C9-ADCA-D03B-7B9817C3A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9F30C-4C2B-499E-84C8-85A9A265204C}" type="datetimeFigureOut">
              <a:rPr lang="en-CA" smtClean="0"/>
              <a:t>2025-06-08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AA3B6C-5321-7EDD-1297-3E79A3ABB0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73B0C-A546-412C-B9C8-84F733B9D8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6881F-5594-4B18-9115-4A4F79910B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0976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27BCF-10EA-4E23-836D-925112377D25}" type="datetimeFigureOut">
              <a:rPr lang="en-CA" smtClean="0"/>
              <a:t>2025-06-08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FA54C-50AD-4CBD-A7E1-2A7F190848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873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a/r/WX9JYYY?cid1=%5bcid1_value%5d&amp;cs=%5bcs_value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 am going to begin today by chatting about the free virtual support we offer. </a:t>
            </a:r>
          </a:p>
          <a:p>
            <a:r>
              <a:rPr lang="en-CA" dirty="0"/>
              <a:t>Then we will talk a bit about support we offer to youth </a:t>
            </a:r>
          </a:p>
          <a:p>
            <a:r>
              <a:rPr lang="en-CA" dirty="0"/>
              <a:t>As well as adoption and permanency training and workshops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349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091E49"/>
                </a:solidFill>
                <a:effectLst/>
                <a:latin typeface="Arial" panose="020B0604020202020204" pitchFamily="34" charset="0"/>
              </a:rPr>
              <a:t>Our drop-in Coffee Chat group provides a casual, safe, and welcoming virtual space for adoptive and permanency parents or guardians to connect. Share your stories, listen to each other, and build a network of support with people who understand what you’re going through.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5723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All of our groups are private. Christina and here team will approve who can join.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Connecting and Supporting Families</a:t>
            </a:r>
            <a:r>
              <a:rPr lang="en-US" dirty="0"/>
              <a:t>: offer adoptive and permanency parents to discuss current adoption issues and share experiences.</a:t>
            </a:r>
          </a:p>
          <a:p>
            <a:r>
              <a:rPr lang="en-US" b="1" dirty="0"/>
              <a:t>Parenting Indigenous Children </a:t>
            </a:r>
            <a:r>
              <a:rPr lang="en-US" dirty="0"/>
              <a:t>supports parents and caregivers of Indigenous children and allows them to share insights and support one another.</a:t>
            </a:r>
          </a:p>
          <a:p>
            <a:r>
              <a:rPr lang="en-US" b="1" dirty="0"/>
              <a:t>Complex Needs </a:t>
            </a:r>
            <a:r>
              <a:rPr lang="en-US" dirty="0"/>
              <a:t>focuses on needs, such as FASD, to offer an environment where people can provide mutual support and share experiences.</a:t>
            </a:r>
          </a:p>
          <a:p>
            <a:r>
              <a:rPr lang="en-US" b="1" dirty="0"/>
              <a:t>2SLGBTQIA+ is another group that we offer to </a:t>
            </a:r>
            <a:r>
              <a:rPr lang="en-US" dirty="0"/>
              <a:t>supports families who are part of the 2SLGBTQIA+ community.</a:t>
            </a:r>
          </a:p>
          <a:p>
            <a:r>
              <a:rPr lang="en-US" b="1" dirty="0"/>
              <a:t>Parenting Teens</a:t>
            </a:r>
            <a:r>
              <a:rPr lang="en-US" dirty="0"/>
              <a:t>: if you’re parenting a teens this is a great channel to join to share, learn, and navigate common challenges together.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8925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2102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Here are a couple of examples of guides we offer</a:t>
            </a:r>
          </a:p>
          <a:p>
            <a:endParaRPr lang="en-CA" dirty="0"/>
          </a:p>
          <a:p>
            <a:r>
              <a:rPr lang="en-CA" dirty="0"/>
              <a:t>These guides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Stories from families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Information from professional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/>
              <a:t>Resource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946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had a Continuing Custody Order (CCO) and 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19 years 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19-24 years old</a:t>
            </a:r>
            <a:br>
              <a:rPr lang="en-CA" b="0" dirty="0"/>
            </a:b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24 years old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had a Temporary Custody Order (TCO) and 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19 to 25 years old 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24 years old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had a Youth Agreement (YAG) and 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 19 years old</a:t>
            </a:r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19-24 years old</a:t>
            </a:r>
            <a:endParaRPr lang="en-CA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24 years old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had a transfer of custody (54.1):</a:t>
            </a:r>
          </a:p>
          <a:p>
            <a:br>
              <a:rPr lang="en-US" dirty="0"/>
            </a:br>
            <a:br>
              <a:rPr lang="en-CA" dirty="0"/>
            </a:b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114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1215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0195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412D0-C18F-D4AE-C821-819D9DB06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26567D-E460-93B0-E7E2-99AA38EB4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EFCB7-A3AC-F472-4E37-5CDD8E37C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Wednesday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9F74B-E45E-9B1F-714F-004B78D15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9293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E52EC-53BE-7EDF-2DFC-BDDA32AD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40B9A-4632-240B-028B-DFD6CAEF3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19F338-AE86-4610-3AC1-7F221AAB1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November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A7722-9118-694B-2B51-DC0FAB8AA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80949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https://www.surveymonkey.ca/r/WX9JYYY?cid1=[cid1_value]&amp;cs=[cs_value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FA54C-50AD-4CBD-A7E1-2A7F1908484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8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blue text and colorful circles&#10;&#10;Description automatically generated">
            <a:extLst>
              <a:ext uri="{FF2B5EF4-FFF2-40B4-BE49-F238E27FC236}">
                <a16:creationId xmlns:a16="http://schemas.microsoft.com/office/drawing/2014/main" id="{923B3E1A-65F2-A706-CA72-2DE9A364F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93" y="1407746"/>
            <a:ext cx="8448613" cy="346862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9747739-8F94-6055-3B1F-827BBBA30ACC}"/>
              </a:ext>
            </a:extLst>
          </p:cNvPr>
          <p:cNvSpPr/>
          <p:nvPr userDrawn="1"/>
        </p:nvSpPr>
        <p:spPr>
          <a:xfrm>
            <a:off x="7570839" y="6078481"/>
            <a:ext cx="3952567" cy="4676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08D775-96DF-7683-7739-881856B3012D}"/>
              </a:ext>
            </a:extLst>
          </p:cNvPr>
          <p:cNvSpPr txBox="1"/>
          <p:nvPr userDrawn="1"/>
        </p:nvSpPr>
        <p:spPr>
          <a:xfrm>
            <a:off x="6607276" y="6078481"/>
            <a:ext cx="5004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>
                <a:solidFill>
                  <a:srgbClr val="091E49"/>
                </a:solidFill>
              </a:rPr>
              <a:t>© 2024 Belonging Network. All rights reserved. </a:t>
            </a:r>
            <a:endParaRPr lang="en-CA" sz="1600"/>
          </a:p>
        </p:txBody>
      </p:sp>
    </p:spTree>
    <p:extLst>
      <p:ext uri="{BB962C8B-B14F-4D97-AF65-F5344CB8AC3E}">
        <p14:creationId xmlns:p14="http://schemas.microsoft.com/office/powerpoint/2010/main" val="45666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292F-DFD0-A5B6-3F18-30245E1043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Title in sentence case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F410F-6B6A-7079-A507-C5DC7A24A1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in sentence case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8013C-C71D-9447-C21A-8F0DF3001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2DF7-BDA9-4BD9-A88F-7C1E130FCF79}" type="datetimeFigureOut">
              <a:rPr lang="en-CA" smtClean="0"/>
              <a:t>2025-06-08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A55EE-16EC-ED7D-DB9D-F64936AF6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0" y="5259387"/>
            <a:ext cx="9144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sz="1800">
                <a:solidFill>
                  <a:srgbClr val="242424"/>
                </a:solidFill>
                <a:ea typeface="Aptos" panose="020B0004020202020204" pitchFamily="34" charset="0"/>
              </a:rPr>
              <a:t>Name of presenter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547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nd Acknowledg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61A7-8B7F-8066-83C7-0AE8B2CAE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Land acknowledgement</a:t>
            </a:r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EE0433-7271-7C79-A781-05322C9D2187}"/>
              </a:ext>
            </a:extLst>
          </p:cNvPr>
          <p:cNvSpPr txBox="1"/>
          <p:nvPr userDrawn="1"/>
        </p:nvSpPr>
        <p:spPr>
          <a:xfrm>
            <a:off x="838200" y="1905506"/>
            <a:ext cx="1051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200">
                <a:solidFill>
                  <a:schemeClr val="tx2"/>
                </a:solidFill>
                <a:latin typeface="+mn-lt"/>
              </a:rPr>
              <a:t>The Belonging Network’s main office is located on the ancestral, unceded lands of the </a:t>
            </a:r>
            <a:r>
              <a:rPr lang="en-CA" sz="3200" err="1">
                <a:solidFill>
                  <a:schemeClr val="tx2"/>
                </a:solidFill>
                <a:latin typeface="+mn-lt"/>
              </a:rPr>
              <a:t>səl̓ilw̓ətaʔɬ</a:t>
            </a:r>
            <a:r>
              <a:rPr lang="en-CA" sz="3200">
                <a:solidFill>
                  <a:schemeClr val="tx2"/>
                </a:solidFill>
                <a:latin typeface="+mn-lt"/>
              </a:rPr>
              <a:t> (Tsleil-Waututh), Sḵwx̱wú7mesh </a:t>
            </a:r>
            <a:r>
              <a:rPr lang="en-CA" sz="3200" err="1">
                <a:solidFill>
                  <a:schemeClr val="tx2"/>
                </a:solidFill>
                <a:latin typeface="+mn-lt"/>
              </a:rPr>
              <a:t>Úxwumixw</a:t>
            </a:r>
            <a:r>
              <a:rPr lang="en-CA" sz="3200">
                <a:solidFill>
                  <a:schemeClr val="tx2"/>
                </a:solidFill>
                <a:latin typeface="+mn-lt"/>
              </a:rPr>
              <a:t> (Squamish), and </a:t>
            </a:r>
            <a:r>
              <a:rPr lang="en-CA" sz="3200" err="1">
                <a:solidFill>
                  <a:schemeClr val="tx2"/>
                </a:solidFill>
                <a:latin typeface="+mn-lt"/>
              </a:rPr>
              <a:t>xʷmə</a:t>
            </a:r>
            <a:r>
              <a:rPr lang="el-GR" sz="3200">
                <a:solidFill>
                  <a:schemeClr val="tx2"/>
                </a:solidFill>
                <a:latin typeface="+mn-lt"/>
              </a:rPr>
              <a:t>θ</a:t>
            </a:r>
            <a:r>
              <a:rPr lang="en-CA" sz="3200" err="1">
                <a:solidFill>
                  <a:schemeClr val="tx2"/>
                </a:solidFill>
                <a:latin typeface="+mn-lt"/>
              </a:rPr>
              <a:t>kʷəy̓əm</a:t>
            </a:r>
            <a:r>
              <a:rPr lang="en-CA" sz="3200">
                <a:solidFill>
                  <a:schemeClr val="tx2"/>
                </a:solidFill>
                <a:latin typeface="+mn-lt"/>
              </a:rPr>
              <a:t> (Musqueam) Nations.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3200">
              <a:solidFill>
                <a:schemeClr val="tx2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3200">
                <a:solidFill>
                  <a:schemeClr val="tx2"/>
                </a:solidFill>
                <a:latin typeface="+mn-lt"/>
              </a:rPr>
              <a:t>We are committed to listening, learning, and participating in truth and reconciliation.</a:t>
            </a:r>
          </a:p>
        </p:txBody>
      </p:sp>
    </p:spTree>
    <p:extLst>
      <p:ext uri="{BB962C8B-B14F-4D97-AF65-F5344CB8AC3E}">
        <p14:creationId xmlns:p14="http://schemas.microsoft.com/office/powerpoint/2010/main" val="976919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75225-B31E-BDBC-52C9-4628B46DE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250" y="365125"/>
            <a:ext cx="611155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About us</a:t>
            </a:r>
            <a:endParaRPr lang="en-CA"/>
          </a:p>
        </p:txBody>
      </p:sp>
      <p:pic>
        <p:nvPicPr>
          <p:cNvPr id="9" name="Picture 8" descr="A person holding a child&#10;&#10;Description automatically generated">
            <a:extLst>
              <a:ext uri="{FF2B5EF4-FFF2-40B4-BE49-F238E27FC236}">
                <a16:creationId xmlns:a16="http://schemas.microsoft.com/office/drawing/2014/main" id="{50F7983D-1984-39D4-07FC-450CFE633B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8" r="35242"/>
          <a:stretch/>
        </p:blipFill>
        <p:spPr>
          <a:xfrm>
            <a:off x="0" y="-545"/>
            <a:ext cx="4562168" cy="68546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A65C42-44AA-CD3C-FD63-DF037E3412AD}"/>
              </a:ext>
            </a:extLst>
          </p:cNvPr>
          <p:cNvSpPr txBox="1"/>
          <p:nvPr userDrawn="1"/>
        </p:nvSpPr>
        <p:spPr>
          <a:xfrm>
            <a:off x="5242249" y="1828340"/>
            <a:ext cx="61115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0" i="0">
                <a:solidFill>
                  <a:schemeClr val="tx2"/>
                </a:solidFill>
                <a:effectLst/>
                <a:latin typeface="+mn-lt"/>
              </a:rPr>
              <a:t>We are a Canadian non-profit providing support, education, and connection for adoptive and permanency families and youth in and from government care in BC and beyond.</a:t>
            </a:r>
            <a:endParaRPr lang="en-CA" sz="320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093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 for text_3 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61A7-8B7F-8066-83C7-0AE8B2CAE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CA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BE84AA0-EC54-22B8-2F3A-C6A43BCADC7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529748431"/>
              </p:ext>
            </p:extLst>
          </p:nvPr>
        </p:nvGraphicFramePr>
        <p:xfrm>
          <a:off x="-411060" y="551540"/>
          <a:ext cx="12283746" cy="6219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8F169F-0CE2-E3D9-EE1C-2DD52806F0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7587" y="2190749"/>
            <a:ext cx="2829793" cy="29333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A4683EE-F246-48B3-81A6-E5BE0C6E9D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1103" y="2190748"/>
            <a:ext cx="2829793" cy="29333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4ABC65A-C80D-1716-6107-86F0151FAD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4620" y="2190747"/>
            <a:ext cx="2829793" cy="2933341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65485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 for text_3 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61A7-8B7F-8066-83C7-0AE8B2CAE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CA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BE84AA0-EC54-22B8-2F3A-C6A43BCADC7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0560225"/>
              </p:ext>
            </p:extLst>
          </p:nvPr>
        </p:nvGraphicFramePr>
        <p:xfrm>
          <a:off x="20132" y="1216325"/>
          <a:ext cx="11634159" cy="4718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EDEF60C-9697-D969-2F1F-8B0F6F445B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0887" y="2406729"/>
            <a:ext cx="2265155" cy="2329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FDFFD6F-94DA-C2D1-BEA9-262F05F15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97934" y="2403825"/>
            <a:ext cx="2265155" cy="2329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AC2775A-DE36-2706-BA48-34E3B54503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67729" y="2403824"/>
            <a:ext cx="2265155" cy="2329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FDC0C0D-3D98-47A4-A944-4EE2F2CB71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3402" y="2411017"/>
            <a:ext cx="2265155" cy="2329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CA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79243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40046EA-40A3-FED9-B898-C4057164166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545"/>
            <a:ext cx="4562168" cy="685465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75225-B31E-BDBC-52C9-4628B46DE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249" y="365125"/>
            <a:ext cx="6111551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Agenda</a:t>
            </a:r>
            <a:endParaRPr lang="en-CA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62052F5E-5FB5-260E-75C0-4B7C28053E7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42249" y="1825625"/>
            <a:ext cx="6111551" cy="41228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</a:t>
            </a:r>
          </a:p>
          <a:p>
            <a:pPr lvl="0"/>
            <a:r>
              <a:rPr lang="en-US"/>
              <a:t>B</a:t>
            </a:r>
          </a:p>
          <a:p>
            <a:pPr lvl="0"/>
            <a:r>
              <a:rPr lang="en-US"/>
              <a:t>C</a:t>
            </a:r>
          </a:p>
          <a:p>
            <a:pPr lvl="0"/>
            <a:r>
              <a:rPr lang="en-US"/>
              <a:t>D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025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292F-DFD0-A5B6-3F18-30245E1043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 b="1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Section title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2F410F-6B6A-7079-A507-C5DC7A24A1B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Section subtitle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3290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408B644-6A04-4731-96F1-73F46B63F3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545"/>
            <a:ext cx="4562168" cy="685465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4E5E477-14F6-255B-18C7-82CC5C9A9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249" y="365125"/>
            <a:ext cx="6111551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CA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847A14B-21FB-0881-310D-F2E8D50D36E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242249" y="1825625"/>
            <a:ext cx="6111551" cy="41228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CA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1474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408B644-6A04-4731-96F1-73F46B63F3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3608" y="732618"/>
            <a:ext cx="9504783" cy="504552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39BA76-A13F-8969-8AF7-BDF3E90C8E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43025" y="5983288"/>
            <a:ext cx="3948822" cy="34925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CA"/>
              <a:t>Photo credit:</a:t>
            </a:r>
          </a:p>
        </p:txBody>
      </p:sp>
    </p:spTree>
    <p:extLst>
      <p:ext uri="{BB962C8B-B14F-4D97-AF65-F5344CB8AC3E}">
        <p14:creationId xmlns:p14="http://schemas.microsoft.com/office/powerpoint/2010/main" val="3232446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3A65636-890B-49F1-EFFF-1CE1DE12D8D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43025" y="731838"/>
            <a:ext cx="9505950" cy="5046662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9066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408B644-6A04-4731-96F1-73F46B63F3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3608" y="1690688"/>
            <a:ext cx="9504783" cy="408745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339BA76-A13F-8969-8AF7-BDF3E90C8E8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43025" y="5983288"/>
            <a:ext cx="3948822" cy="34925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CA"/>
              <a:t>Photo credit: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4C470-B8FE-5331-3EF8-F5CC80F8A7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024" y="365125"/>
            <a:ext cx="9504783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in sentence case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39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3A65636-890B-49F1-EFFF-1CE1DE12D8DB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43025" y="1690688"/>
            <a:ext cx="9505950" cy="4087812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18F6B6-CDC6-ECB9-7902-C3233067C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3024" y="365125"/>
            <a:ext cx="9504783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in sentence case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3959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9E111-8C98-5E56-C5B8-4E1B006AF5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in sentence case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15BF-9C00-FA72-1656-89A0D2C254F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4000">
                <a:solidFill>
                  <a:schemeClr val="tx2"/>
                </a:solidFill>
              </a:defRPr>
            </a:lvl1pPr>
            <a:lvl2pPr>
              <a:defRPr sz="3600">
                <a:solidFill>
                  <a:schemeClr val="tx2"/>
                </a:solidFill>
              </a:defRPr>
            </a:lvl2pPr>
            <a:lvl3pPr>
              <a:defRPr sz="28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CA"/>
              <a:t>Text </a:t>
            </a:r>
          </a:p>
        </p:txBody>
      </p:sp>
    </p:spTree>
    <p:extLst>
      <p:ext uri="{BB962C8B-B14F-4D97-AF65-F5344CB8AC3E}">
        <p14:creationId xmlns:p14="http://schemas.microsoft.com/office/powerpoint/2010/main" val="558455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215BF-9C00-FA72-1656-89A0D2C254F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5"/>
            <a:ext cx="10515600" cy="5556592"/>
          </a:xfrm>
        </p:spPr>
        <p:txBody>
          <a:bodyPr/>
          <a:lstStyle>
            <a:lvl1pPr marL="0" indent="0">
              <a:buNone/>
              <a:defRPr sz="4000">
                <a:solidFill>
                  <a:schemeClr val="tx2"/>
                </a:solidFill>
              </a:defRPr>
            </a:lvl1pPr>
            <a:lvl2pPr>
              <a:defRPr sz="3600">
                <a:solidFill>
                  <a:schemeClr val="tx2"/>
                </a:solidFill>
              </a:defRPr>
            </a:lvl2pPr>
            <a:lvl3pPr>
              <a:defRPr sz="28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000">
                <a:solidFill>
                  <a:schemeClr val="tx2"/>
                </a:solidFill>
              </a:defRPr>
            </a:lvl5pPr>
          </a:lstStyle>
          <a:p>
            <a:pPr lvl="0"/>
            <a:r>
              <a:rPr lang="en-CA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714205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6F7E6-22F6-2EA3-0B96-D9FA0345C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1400" y="1518249"/>
            <a:ext cx="6690756" cy="2329356"/>
          </a:xfrm>
        </p:spPr>
        <p:txBody>
          <a:bodyPr/>
          <a:lstStyle/>
          <a:p>
            <a:r>
              <a:rPr lang="en-CA" sz="5400" b="1">
                <a:latin typeface="Poppins" panose="00000500000000000000" pitchFamily="2" charset="0"/>
                <a:cs typeface="Poppins" panose="00000500000000000000" pitchFamily="2" charset="0"/>
              </a:rPr>
              <a:t>Quote with inspiring words goes here.</a:t>
            </a:r>
            <a:r>
              <a:rPr lang="en-CA" sz="54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CA"/>
          </a:p>
        </p:txBody>
      </p:sp>
      <p:pic>
        <p:nvPicPr>
          <p:cNvPr id="7" name="Picture 6" descr="A number with a black background&#10;&#10;Description automatically generated">
            <a:extLst>
              <a:ext uri="{FF2B5EF4-FFF2-40B4-BE49-F238E27FC236}">
                <a16:creationId xmlns:a16="http://schemas.microsoft.com/office/drawing/2014/main" id="{5145206F-9E45-C6BE-9E2D-4B95AA700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894" y="1593757"/>
            <a:ext cx="1761490" cy="122408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33A6DC1-E7D5-B82F-5E4E-6D7A243513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81400" y="4666893"/>
            <a:ext cx="2312267" cy="449863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en-CA" sz="1200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–</a:t>
            </a:r>
            <a:r>
              <a:rPr lang="en-CA" sz="1600">
                <a:solidFill>
                  <a:schemeClr val="tx1"/>
                </a:solidFill>
              </a:rPr>
              <a:t> Author</a:t>
            </a:r>
          </a:p>
        </p:txBody>
      </p:sp>
    </p:spTree>
    <p:extLst>
      <p:ext uri="{BB962C8B-B14F-4D97-AF65-F5344CB8AC3E}">
        <p14:creationId xmlns:p14="http://schemas.microsoft.com/office/powerpoint/2010/main" val="3427677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6C3BF-68B2-A0EE-628C-6485DF5D81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BDFE76-91FF-FC45-6BEA-6CEDBC977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2DF7-BDA9-4BD9-A88F-7C1E130FCF79}" type="datetimeFigureOut">
              <a:rPr lang="en-CA" smtClean="0"/>
              <a:t>2025-06-08</a:t>
            </a:fld>
            <a:endParaRPr lang="en-CA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A1671EEE-61BA-7174-4C35-7F568142AD41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1817689"/>
            <a:ext cx="5041739" cy="413082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CA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4FE70A-886F-C1B7-AD3D-9D8FD44CE85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825625"/>
            <a:ext cx="5257800" cy="412289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CA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472317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98EC-0E97-F97C-5541-A4D8329B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9122-FA07-30FC-DFF3-68769DC34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960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277A3-A52D-47A8-F10B-3C6643154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960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9830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98EC-0E97-F97C-5541-A4D8329B0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9122-FA07-30FC-DFF3-68769DC34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00131"/>
            <a:ext cx="5181600" cy="3421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277A3-A52D-47A8-F10B-3C66431543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00131"/>
            <a:ext cx="5181600" cy="3421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6F06A7-5612-9627-9084-73A039FFE6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83465"/>
            <a:ext cx="5181600" cy="62388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Element A</a:t>
            </a:r>
            <a:endParaRPr lang="en-CA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9DCBF3B-3EEF-23ED-398C-1B006A2F6D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72200" y="1783466"/>
            <a:ext cx="5181600" cy="623887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Element B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6997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5324420-08BC-02A2-AEE5-030663CBDE1C}"/>
              </a:ext>
            </a:extLst>
          </p:cNvPr>
          <p:cNvSpPr txBox="1"/>
          <p:nvPr userDrawn="1"/>
        </p:nvSpPr>
        <p:spPr>
          <a:xfrm>
            <a:off x="830001" y="5307911"/>
            <a:ext cx="975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2400" b="1">
                <a:solidFill>
                  <a:schemeClr val="accent5"/>
                </a:solidFill>
              </a:rPr>
              <a:t>belonging</a:t>
            </a:r>
            <a:r>
              <a:rPr lang="en-CA" sz="2400" b="0">
                <a:solidFill>
                  <a:schemeClr val="accent5"/>
                </a:solidFill>
              </a:rPr>
              <a:t>network.com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8D5F8-B822-8BCA-2A72-AEACBAA0A574}"/>
              </a:ext>
            </a:extLst>
          </p:cNvPr>
          <p:cNvSpPr txBox="1"/>
          <p:nvPr userDrawn="1"/>
        </p:nvSpPr>
        <p:spPr>
          <a:xfrm>
            <a:off x="830001" y="543928"/>
            <a:ext cx="9698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CA" sz="7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</a:t>
            </a:r>
          </a:p>
        </p:txBody>
      </p:sp>
      <p:pic>
        <p:nvPicPr>
          <p:cNvPr id="13" name="Picture 12" descr="A group of people hugging&#10;&#10;Description automatically generated">
            <a:extLst>
              <a:ext uri="{FF2B5EF4-FFF2-40B4-BE49-F238E27FC236}">
                <a16:creationId xmlns:a16="http://schemas.microsoft.com/office/drawing/2014/main" id="{27A2B76C-3437-D57D-5DD9-E9153D3F5B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18" y="300896"/>
            <a:ext cx="5092862" cy="5092862"/>
          </a:xfrm>
          <a:prstGeom prst="rect">
            <a:avLst/>
          </a:prstGeom>
        </p:spPr>
      </p:pic>
      <p:pic>
        <p:nvPicPr>
          <p:cNvPr id="14" name="Picture 13" descr="A black background with blue text and colorful circles&#10;&#10;Description automatically generated">
            <a:extLst>
              <a:ext uri="{FF2B5EF4-FFF2-40B4-BE49-F238E27FC236}">
                <a16:creationId xmlns:a16="http://schemas.microsoft.com/office/drawing/2014/main" id="{99AFB3E5-06C2-CDC0-4107-D752FD6BE3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57" y="2969942"/>
            <a:ext cx="5316156" cy="218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40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C62690-2A08-4F5D-CA9C-F4C4A689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E9C76-D28C-4320-4DA0-125724911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96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2952C-7A17-3EB5-AF4B-0EF618A3F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193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12DF7-BDA9-4BD9-A88F-7C1E130FCF79}" type="datetimeFigureOut">
              <a:rPr lang="en-CA" smtClean="0"/>
              <a:t>2025-06-08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63C37-490A-1BC9-B237-E578D51B30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1930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pic>
        <p:nvPicPr>
          <p:cNvPr id="7" name="Picture 6" descr="A group of colorful dots on a black background&#10;&#10;Description automatically generated">
            <a:extLst>
              <a:ext uri="{FF2B5EF4-FFF2-40B4-BE49-F238E27FC236}">
                <a16:creationId xmlns:a16="http://schemas.microsoft.com/office/drawing/2014/main" id="{49599AF2-20E3-574D-5B85-3735B655B0E9}"/>
              </a:ext>
            </a:extLst>
          </p:cNvPr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912" b="84771"/>
          <a:stretch/>
        </p:blipFill>
        <p:spPr>
          <a:xfrm>
            <a:off x="8388181" y="6104280"/>
            <a:ext cx="2965619" cy="434632"/>
          </a:xfrm>
          <a:prstGeom prst="rect">
            <a:avLst/>
          </a:prstGeom>
        </p:spPr>
      </p:pic>
      <p:pic>
        <p:nvPicPr>
          <p:cNvPr id="8" name="Picture 7" descr="A group of colorful dots on a black background&#10;&#10;Description automatically generated">
            <a:extLst>
              <a:ext uri="{FF2B5EF4-FFF2-40B4-BE49-F238E27FC236}">
                <a16:creationId xmlns:a16="http://schemas.microsoft.com/office/drawing/2014/main" id="{55FFBCFE-2890-E2C5-F0F5-709C61F43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912" b="84771"/>
          <a:stretch/>
        </p:blipFill>
        <p:spPr>
          <a:xfrm>
            <a:off x="8388181" y="6104280"/>
            <a:ext cx="2965619" cy="4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8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1" r:id="rId2"/>
    <p:sldLayoutId id="2147483672" r:id="rId3"/>
    <p:sldLayoutId id="2147483676" r:id="rId4"/>
    <p:sldLayoutId id="2147483694" r:id="rId5"/>
    <p:sldLayoutId id="2147483696" r:id="rId6"/>
    <p:sldLayoutId id="2147483679" r:id="rId7"/>
    <p:sldLayoutId id="2147483649" r:id="rId8"/>
    <p:sldLayoutId id="2147483680" r:id="rId9"/>
    <p:sldLayoutId id="2147483681" r:id="rId10"/>
    <p:sldLayoutId id="2147483687" r:id="rId11"/>
    <p:sldLayoutId id="2147483686" r:id="rId12"/>
    <p:sldLayoutId id="2147483683" r:id="rId13"/>
    <p:sldLayoutId id="2147483662" r:id="rId14"/>
    <p:sldLayoutId id="2147483682" r:id="rId15"/>
    <p:sldLayoutId id="2147483674" r:id="rId16"/>
    <p:sldLayoutId id="2147483684" r:id="rId17"/>
    <p:sldLayoutId id="2147483664" r:id="rId18"/>
    <p:sldLayoutId id="2147483685" r:id="rId19"/>
    <p:sldLayoutId id="214748366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 baseline="0">
          <a:solidFill>
            <a:schemeClr val="tx2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familysupport@belongingnetwork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microsoft.com/office/2018/10/relationships/comments" Target="../comments/modernComment_124_B8B02C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2_94C45749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9_EBC2EF5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microsoft.com/office/2018/10/relationships/comments" Target="../comments/modernComment_11B_1AB1DF42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A_2F74FCCC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hyperlink" Target="https://www.surveymonkey.ca/r/WX9JYYY?cid1=%5bcid1_value%5d&amp;cs=%5bcs_value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261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0FAF9-FF96-58B4-9BA8-E46C4C75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77A2-F0F8-9D53-0CCA-348D5677E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434"/>
            <a:ext cx="10515600" cy="1325563"/>
          </a:xfrm>
        </p:spPr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Who are we?</a:t>
            </a:r>
          </a:p>
        </p:txBody>
      </p:sp>
      <p:pic>
        <p:nvPicPr>
          <p:cNvPr id="17" name="Picture 16" descr="A group of women posing for a photo&#10;&#10;AI-generated content may be incorrect.">
            <a:extLst>
              <a:ext uri="{FF2B5EF4-FFF2-40B4-BE49-F238E27FC236}">
                <a16:creationId xmlns:a16="http://schemas.microsoft.com/office/drawing/2014/main" id="{E62F92CB-3311-D953-0E55-5733BF97E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65320"/>
            <a:ext cx="5390674" cy="3090836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4CAA1072-C8E3-BE62-361B-E1413EB3989C}"/>
              </a:ext>
            </a:extLst>
          </p:cNvPr>
          <p:cNvSpPr txBox="1">
            <a:spLocks/>
          </p:cNvSpPr>
          <p:nvPr/>
        </p:nvSpPr>
        <p:spPr>
          <a:xfrm>
            <a:off x="838200" y="2165320"/>
            <a:ext cx="4983699" cy="39591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2000" b="0" i="0" dirty="0">
                <a:solidFill>
                  <a:srgbClr val="091E49"/>
                </a:solidFill>
                <a:effectLst/>
                <a:latin typeface="Arial" panose="020B0604020202020204" pitchFamily="34" charset="0"/>
              </a:rPr>
              <a:t>At the Belonging Network (formerly Adoptive Families Association of BC), we provide support, learning, and connection for adoptive and permanency families and youth from government care.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b="0" i="0" dirty="0">
                <a:solidFill>
                  <a:srgbClr val="091E49"/>
                </a:solidFill>
                <a:effectLst/>
                <a:latin typeface="Arial" panose="020B0604020202020204" pitchFamily="34" charset="0"/>
              </a:rPr>
              <a:t>We focus on the following: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</a:rPr>
              <a:t>Free virtual support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  <a:latin typeface="+mn-lt"/>
              </a:rPr>
              <a:t>Support for youth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  <a:latin typeface="+mn-lt"/>
              </a:rPr>
              <a:t>Adoption and permanency training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  <a:latin typeface="+mn-lt"/>
              </a:rPr>
              <a:t>Online workshops and courses</a:t>
            </a:r>
            <a:endParaRPr lang="en-CA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694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C551-0D58-B5BE-021E-99D8F0AC6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+mj-lt"/>
              </a:rPr>
              <a:t>Message from Christina Kunz</a:t>
            </a:r>
          </a:p>
        </p:txBody>
      </p:sp>
      <p:pic>
        <p:nvPicPr>
          <p:cNvPr id="4" name="Kinship Support Video">
            <a:hlinkClick r:id="" action="ppaction://media"/>
            <a:extLst>
              <a:ext uri="{FF2B5EF4-FFF2-40B4-BE49-F238E27FC236}">
                <a16:creationId xmlns:a16="http://schemas.microsoft.com/office/drawing/2014/main" id="{8D429EC3-AE96-2D90-C01A-33E3551F0C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84466" y="1502288"/>
            <a:ext cx="7816468" cy="439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5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0A155-AC79-81DE-3685-1B607141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D5E46-8F5B-786A-51A1-FBD6AB66F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249" y="365125"/>
            <a:ext cx="6111551" cy="1325563"/>
          </a:xfrm>
        </p:spPr>
        <p:txBody>
          <a:bodyPr anchor="ctr">
            <a:normAutofit/>
          </a:bodyPr>
          <a:lstStyle/>
          <a:p>
            <a:r>
              <a:rPr lang="en-CA" sz="4200" dirty="0">
                <a:latin typeface="+mj-lt"/>
              </a:rPr>
              <a:t>Free virtual support</a:t>
            </a:r>
          </a:p>
        </p:txBody>
      </p:sp>
      <p:pic>
        <p:nvPicPr>
          <p:cNvPr id="6" name="Picture Placeholder 5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227E962-409F-727C-B995-C25D5542E0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r="16721"/>
          <a:stretch>
            <a:fillRect/>
          </a:stretch>
        </p:blipFill>
        <p:spPr/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9E4843-0989-14E7-2562-DE1ED39CF84A}"/>
              </a:ext>
            </a:extLst>
          </p:cNvPr>
          <p:cNvSpPr txBox="1"/>
          <p:nvPr/>
        </p:nvSpPr>
        <p:spPr>
          <a:xfrm>
            <a:off x="5242249" y="1776766"/>
            <a:ext cx="646797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Free 1:1 support for families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Call 778-897-1315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Email </a:t>
            </a:r>
            <a:r>
              <a:rPr lang="en-CA" dirty="0">
                <a:hlinkClick r:id="rId4"/>
              </a:rPr>
              <a:t>familysupport@belongingnetwork.com</a:t>
            </a:r>
            <a:endParaRPr lang="en-CA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We’re open Monday to Friday, 9:00AM – 4:30PM</a:t>
            </a:r>
          </a:p>
          <a:p>
            <a:r>
              <a:rPr lang="en-CA" sz="2400" b="1" dirty="0"/>
              <a:t>Coffee Chat online support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This group is held on most Wednesday mornings from 10 to 11AM </a:t>
            </a:r>
          </a:p>
          <a:p>
            <a:r>
              <a:rPr lang="en-CA" sz="2400" b="1" dirty="0"/>
              <a:t>Waiting Parents support discussion group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This group is held monthly from 5-6 PM</a:t>
            </a:r>
          </a:p>
          <a:p>
            <a:r>
              <a:rPr lang="en-CA" sz="2400" b="1" dirty="0"/>
              <a:t>Face to face connections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dirty="0"/>
              <a:t>Join monthly for the online parents’ meet up, hosted by volunteer adoptive parents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7025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D1B59-911B-5379-3106-75C88A7FB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CE8EF-9B23-B00B-F0E6-131F999E8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164" y="365125"/>
            <a:ext cx="6315635" cy="1574139"/>
          </a:xfrm>
        </p:spPr>
        <p:txBody>
          <a:bodyPr>
            <a:normAutofit fontScale="90000"/>
          </a:bodyPr>
          <a:lstStyle/>
          <a:p>
            <a:r>
              <a:rPr lang="en-CA" dirty="0">
                <a:latin typeface="+mj-lt"/>
                <a:cs typeface="Poppins"/>
              </a:rPr>
              <a:t>Free virtual Facebook supports</a:t>
            </a:r>
            <a:endParaRPr lang="en-CA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B4776-92BA-5576-3A92-919937962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164" y="1865376"/>
            <a:ext cx="6315635" cy="406247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CA" sz="3600" b="1" dirty="0">
              <a:solidFill>
                <a:srgbClr val="091E49"/>
              </a:solidFill>
              <a:latin typeface="+mj-lt"/>
              <a:cs typeface="Arial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91E49"/>
                </a:solidFill>
                <a:latin typeface="+mj-lt"/>
                <a:cs typeface="Arial"/>
              </a:rPr>
              <a:t>Connecting and Supporting Families</a:t>
            </a:r>
            <a:endParaRPr lang="en-US" sz="3600" dirty="0">
              <a:solidFill>
                <a:srgbClr val="091E49"/>
              </a:solidFill>
              <a:latin typeface="+mj-lt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91E49"/>
                </a:solidFill>
                <a:latin typeface="+mj-lt"/>
              </a:rPr>
              <a:t>Parenting Indigenous Children</a:t>
            </a:r>
            <a:endParaRPr lang="en-US" dirty="0">
              <a:latin typeface="+mj-lt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91E49"/>
                </a:solidFill>
                <a:latin typeface="+mj-lt"/>
              </a:rPr>
              <a:t>Complex Needs Parent</a:t>
            </a: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91E49"/>
                </a:solidFill>
                <a:latin typeface="+mj-lt"/>
              </a:rPr>
              <a:t>2SLGBTQIA+ Parent</a:t>
            </a:r>
            <a:endParaRPr lang="en-US" sz="3600" dirty="0">
              <a:solidFill>
                <a:srgbClr val="091E49"/>
              </a:solidFill>
              <a:latin typeface="+mj-lt"/>
              <a:cs typeface="Arial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91E49"/>
                </a:solidFill>
                <a:latin typeface="+mj-lt"/>
              </a:rPr>
              <a:t>Parenting Teens</a:t>
            </a:r>
          </a:p>
        </p:txBody>
      </p:sp>
      <p:pic>
        <p:nvPicPr>
          <p:cNvPr id="5" name="Picture Placeholder 9" descr="A hand on the water creating ripples">
            <a:extLst>
              <a:ext uri="{FF2B5EF4-FFF2-40B4-BE49-F238E27FC236}">
                <a16:creationId xmlns:a16="http://schemas.microsoft.com/office/drawing/2014/main" id="{27631C23-C19B-56CD-E56D-EB300C086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8" r="10350"/>
          <a:stretch/>
        </p:blipFill>
        <p:spPr>
          <a:xfrm flipH="1">
            <a:off x="0" y="0"/>
            <a:ext cx="4562475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81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FB56C-1AF6-96E0-5042-D6F4EAB80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  <a:cs typeface="Poppins"/>
              </a:rPr>
              <a:t>Other support available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6368E-028E-52A0-A474-1E5274263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  <a:t>Referrals</a:t>
            </a:r>
            <a:b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rgbClr val="091E49"/>
                </a:solidFill>
                <a:latin typeface="Arial"/>
                <a:cs typeface="Arial"/>
              </a:rPr>
              <a:t>We can connect you with professionals who understand the unique experiences of kinship, adoptive, and permanency families.</a:t>
            </a:r>
            <a:endParaRPr lang="en-US" sz="2400" dirty="0"/>
          </a:p>
          <a:p>
            <a: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  <a:t>In-person family events</a:t>
            </a:r>
            <a:b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rgbClr val="091E49"/>
                </a:solidFill>
                <a:latin typeface="Arial"/>
                <a:cs typeface="Arial"/>
              </a:rPr>
              <a:t>All permanency families are welcome at our in-person events held in the Lower Mainland and Victoria through our Face to Face Connections Program</a:t>
            </a:r>
            <a:endParaRPr lang="en-US" dirty="0"/>
          </a:p>
          <a:p>
            <a: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  <a:t>Information &amp; resources</a:t>
            </a:r>
            <a:br>
              <a:rPr lang="en-US" sz="2400" b="1" dirty="0">
                <a:solidFill>
                  <a:srgbClr val="091E49"/>
                </a:solidFill>
                <a:latin typeface="Arial"/>
                <a:cs typeface="Arial"/>
              </a:rPr>
            </a:br>
            <a:r>
              <a:rPr lang="en-US" sz="2400" dirty="0">
                <a:solidFill>
                  <a:srgbClr val="091E49"/>
                </a:solidFill>
                <a:latin typeface="Arial"/>
                <a:cs typeface="Arial"/>
              </a:rPr>
              <a:t>We’ll guide you to helpful information tailored to your family’s needs, keep you informed about upcoming workshops, webinars, grants and point you to the right support when you need them.</a:t>
            </a:r>
            <a:endParaRPr lang="en-US" dirty="0"/>
          </a:p>
          <a:p>
            <a:endParaRPr lang="en-US" sz="2400" b="1" dirty="0">
              <a:solidFill>
                <a:srgbClr val="091E49"/>
              </a:solidFill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1628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89FA6-5CF1-BE0C-B7B1-8961D9B4D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FEFB6-E6FD-ECAA-0AE1-493591F31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12795" cy="1574139"/>
          </a:xfrm>
        </p:spPr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Free virtual supports - Toolkits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135190-98F3-22A9-10B4-84130F563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653119"/>
            <a:ext cx="5759856" cy="36047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114AC8-948A-6474-41A7-867C932C1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181" y="2118558"/>
            <a:ext cx="5147813" cy="360477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30237B-593F-D7B3-21CD-ABF208913B5D}"/>
              </a:ext>
            </a:extLst>
          </p:cNvPr>
          <p:cNvCxnSpPr>
            <a:cxnSpLocks/>
          </p:cNvCxnSpPr>
          <p:nvPr/>
        </p:nvCxnSpPr>
        <p:spPr>
          <a:xfrm flipV="1">
            <a:off x="4105835" y="2635625"/>
            <a:ext cx="3567953" cy="73958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366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682D3-EC07-625A-BAA0-80BF2E99A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CB78-A11F-77B4-1E72-1ABE696FB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112795" cy="1574139"/>
          </a:xfrm>
        </p:spPr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Free virtual supports – Guides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AA010-43B9-9379-677F-F15D82613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438" y="1769143"/>
            <a:ext cx="3048915" cy="3944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BB0C91-EB5B-C63D-6BD9-4EB613B7C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4888" y="2692574"/>
            <a:ext cx="2327555" cy="30212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08B960-9675-9E8F-37B5-94200748D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339" y="1769143"/>
            <a:ext cx="2328087" cy="302124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2D10E2D-FBA3-2FAE-6465-A96428495691}"/>
              </a:ext>
            </a:extLst>
          </p:cNvPr>
          <p:cNvSpPr txBox="1"/>
          <p:nvPr/>
        </p:nvSpPr>
        <p:spPr>
          <a:xfrm>
            <a:off x="1021438" y="5984767"/>
            <a:ext cx="836711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/>
              <a:t>Source: </a:t>
            </a:r>
            <a:r>
              <a:rPr lang="en-US" sz="1600"/>
              <a:t>https://belongingnetwork.com/resources-education/resources/</a:t>
            </a:r>
            <a:endParaRPr lang="en-CA" sz="1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7A116-9AF0-FA19-EDC4-9742F368D4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8300" y="1769143"/>
            <a:ext cx="3048914" cy="397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07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744D7-6968-6A43-FBD1-E7A49AB97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48253E-06E2-3C23-DEFB-F7A00F566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4000" b="1" dirty="0">
                <a:latin typeface="+mj-lt"/>
              </a:rPr>
              <a:t>Support for youth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2A1AD-2966-9708-C599-23B503FE4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2249" y="1825625"/>
            <a:ext cx="6562655" cy="412289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91E49"/>
                </a:solidFill>
                <a:latin typeface="+mn-lt"/>
              </a:rPr>
              <a:t>Agedout.com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91E49"/>
                </a:solidFill>
                <a:latin typeface="+mn-lt"/>
              </a:rPr>
              <a:t>SAJE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91E49"/>
                </a:solidFill>
                <a:latin typeface="+mn-lt"/>
              </a:rPr>
              <a:t>Three b</a:t>
            </a:r>
            <a:r>
              <a:rPr lang="en-US" sz="2800" b="0" i="0" dirty="0">
                <a:solidFill>
                  <a:srgbClr val="091E49"/>
                </a:solidFill>
                <a:effectLst/>
                <a:latin typeface="+mn-lt"/>
              </a:rPr>
              <a:t>ursaries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91E49"/>
              </a:solidFill>
              <a:effectLst/>
              <a:latin typeface="+mn-lt"/>
            </a:endParaRPr>
          </a:p>
        </p:txBody>
      </p:sp>
      <p:pic>
        <p:nvPicPr>
          <p:cNvPr id="5" name="Picture 4" descr="Teenager kissing woman on forehead">
            <a:extLst>
              <a:ext uri="{FF2B5EF4-FFF2-40B4-BE49-F238E27FC236}">
                <a16:creationId xmlns:a16="http://schemas.microsoft.com/office/drawing/2014/main" id="{F12153E5-5B24-8003-97BB-B003324CD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2" r="39275"/>
          <a:stretch/>
        </p:blipFill>
        <p:spPr>
          <a:xfrm>
            <a:off x="0" y="-3893"/>
            <a:ext cx="4562168" cy="6858000"/>
          </a:xfrm>
          <a:prstGeom prst="rect">
            <a:avLst/>
          </a:prstGeom>
        </p:spPr>
      </p:pic>
      <p:pic>
        <p:nvPicPr>
          <p:cNvPr id="6" name="Picture Placeholder 5" descr="Three students leaving school">
            <a:extLst>
              <a:ext uri="{FF2B5EF4-FFF2-40B4-BE49-F238E27FC236}">
                <a16:creationId xmlns:a16="http://schemas.microsoft.com/office/drawing/2014/main" id="{A75928CF-67BF-1D80-B5C5-E68974809D6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1" t="49" r="22456" b="-49"/>
          <a:stretch/>
        </p:blipFill>
        <p:spPr>
          <a:xfrm>
            <a:off x="0" y="-545"/>
            <a:ext cx="4562168" cy="6854652"/>
          </a:xfrm>
        </p:spPr>
      </p:pic>
    </p:spTree>
    <p:extLst>
      <p:ext uri="{BB962C8B-B14F-4D97-AF65-F5344CB8AC3E}">
        <p14:creationId xmlns:p14="http://schemas.microsoft.com/office/powerpoint/2010/main" val="309855357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5849A-0240-1C0D-AABB-0D9C11753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98" y="0"/>
            <a:ext cx="9019543" cy="56808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909721-8FD0-548E-6B61-EE76E7A891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94" r="87046" b="32965"/>
          <a:stretch>
            <a:fillRect/>
          </a:stretch>
        </p:blipFill>
        <p:spPr>
          <a:xfrm>
            <a:off x="0" y="1"/>
            <a:ext cx="2023534" cy="56808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3F3893-8895-73A2-9D6B-47CE7CE5B1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94" r="90423" b="32965"/>
          <a:stretch>
            <a:fillRect/>
          </a:stretch>
        </p:blipFill>
        <p:spPr>
          <a:xfrm>
            <a:off x="10695943" y="0"/>
            <a:ext cx="1496057" cy="568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7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FD1E96B-7791-D25E-6676-29481F377DDB}"/>
              </a:ext>
            </a:extLst>
          </p:cNvPr>
          <p:cNvSpPr/>
          <p:nvPr/>
        </p:nvSpPr>
        <p:spPr>
          <a:xfrm>
            <a:off x="0" y="-1"/>
            <a:ext cx="6306620" cy="6858001"/>
          </a:xfrm>
          <a:prstGeom prst="rect">
            <a:avLst/>
          </a:prstGeom>
          <a:solidFill>
            <a:srgbClr val="70275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8E84B-0196-18A2-19DC-D24D1598B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9164" y="1885756"/>
            <a:ext cx="4975428" cy="4027364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Young adults between the ages of 19 to 26 (up to their 27th birthday) are eligible for SAJE if: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reached their 19th birthday while on a Youth Agreement, a Continuing Custody Order or were under the personal guardianship of a director, </a:t>
            </a:r>
            <a:r>
              <a:rPr lang="en-US" b="1" dirty="0"/>
              <a:t>OR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achieved permanency between the ages of 12-19 (i.e., adoption after being in care, or under section 54.1 or 54.01),</a:t>
            </a:r>
            <a:r>
              <a:rPr lang="en-US" b="1" dirty="0"/>
              <a:t> OR</a:t>
            </a:r>
            <a:endParaRPr lang="en-US" dirty="0"/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have 24 months of cumulative time in care between the ages of 12-19, in a range of in- and out-of-care statuses, </a:t>
            </a:r>
            <a:r>
              <a:rPr lang="en-US" b="1" dirty="0"/>
              <a:t>OR</a:t>
            </a:r>
          </a:p>
          <a:p>
            <a:pPr marL="571500" indent="-5715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They were in a comparable arrangement under Indigenous law.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D0FBB-0AC0-4C17-0356-3BA82098E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484"/>
            <a:ext cx="5992721" cy="45223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053372-BA7E-2B7C-4568-C754454E3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4" y="1018668"/>
            <a:ext cx="4734636" cy="781204"/>
          </a:xfrm>
        </p:spPr>
        <p:txBody>
          <a:bodyPr>
            <a:normAutofit/>
          </a:bodyPr>
          <a:lstStyle/>
          <a:p>
            <a:r>
              <a:rPr lang="en-CA" sz="4000" dirty="0">
                <a:latin typeface="+mj-lt"/>
              </a:rPr>
              <a:t>Eligibility </a:t>
            </a:r>
          </a:p>
        </p:txBody>
      </p:sp>
    </p:spTree>
    <p:extLst>
      <p:ext uri="{BB962C8B-B14F-4D97-AF65-F5344CB8AC3E}">
        <p14:creationId xmlns:p14="http://schemas.microsoft.com/office/powerpoint/2010/main" val="971184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60009D-2EEA-C32A-81C3-E53696E24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04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27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A94D-D154-BA4F-00CC-BC729F59E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Support for youth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42399-3418-B2C1-FB83-2B2A6F5CA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0512"/>
            <a:ext cx="10515600" cy="41386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</a:t>
            </a:r>
            <a:r>
              <a:rPr lang="en-CA" err="1">
                <a:solidFill>
                  <a:schemeClr val="bg1"/>
                </a:solidFill>
              </a:rPr>
              <a:t>ursary</a:t>
            </a:r>
            <a:r>
              <a:rPr lang="en-CA">
                <a:solidFill>
                  <a:schemeClr val="bg1"/>
                </a:solidFill>
              </a:rPr>
              <a:t> applications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71982A1-0F72-5AFF-709E-91D3DEF3D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725661"/>
              </p:ext>
            </p:extLst>
          </p:nvPr>
        </p:nvGraphicFramePr>
        <p:xfrm>
          <a:off x="965790" y="1526453"/>
          <a:ext cx="10089116" cy="4706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674">
                  <a:extLst>
                    <a:ext uri="{9D8B030D-6E8A-4147-A177-3AD203B41FA5}">
                      <a16:colId xmlns:a16="http://schemas.microsoft.com/office/drawing/2014/main" val="2345905039"/>
                    </a:ext>
                  </a:extLst>
                </a:gridCol>
                <a:gridCol w="8290442">
                  <a:extLst>
                    <a:ext uri="{9D8B030D-6E8A-4147-A177-3AD203B41FA5}">
                      <a16:colId xmlns:a16="http://schemas.microsoft.com/office/drawing/2014/main" val="3284874458"/>
                    </a:ext>
                  </a:extLst>
                </a:gridCol>
              </a:tblGrid>
              <a:tr h="500513">
                <a:tc>
                  <a:txBody>
                    <a:bodyPr/>
                    <a:lstStyle/>
                    <a:p>
                      <a:r>
                        <a:rPr lang="en-CA"/>
                        <a:t>Bursary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Eligibility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5398"/>
                  </a:ext>
                </a:extLst>
              </a:tr>
              <a:tr h="1212708">
                <a:tc>
                  <a:txBody>
                    <a:bodyPr/>
                    <a:lstStyle/>
                    <a:p>
                      <a:r>
                        <a:rPr lang="en-CA"/>
                        <a:t>BC Orca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 bursary is for 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youth from care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For this program, “youth from care” is defined as: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having been in care of government for at least two years (includes voluntary care agreements, special needs agreements, youth agreements, independent living agreements, temporary custody orders, or  continuing custody orders);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lived with a family member (other than a parent) or another adult for at least two years, as part of an agreement or custody order with the Ministry of Children and Family Development or a Delegated Aboriginal Agency;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 been on a youth agreement for at least two years. 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extenuating circumstances will be considered.</a:t>
                      </a:r>
                    </a:p>
                    <a:p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 requirements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currently a 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BC resident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a youth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in or from government care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in BC (according to the definition above specified by the Ministry of Child and Family Development, with special consideration for extenuating circumstances)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 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years of age or younger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at the application deadline.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 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registered, or plan to be registered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 a post-secondary program at an 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accredited BC institution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resulting in a </a:t>
                      </a:r>
                      <a:r>
                        <a:rPr lang="en-US" sz="14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 or diploma.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Your start date must be within one year of the application deadline. Recipients will be required to provide proof of enrollment.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04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8953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0ECCE-0A3F-2367-4C54-EEA2F3210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9C32C-3CC2-E166-51E1-40A84D4B4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Support for youth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C8AD7-C11C-44EA-782A-A1D22BEC8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0512"/>
            <a:ext cx="10515600" cy="41386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B</a:t>
            </a:r>
            <a:r>
              <a:rPr lang="en-CA" err="1">
                <a:solidFill>
                  <a:schemeClr val="bg1"/>
                </a:solidFill>
              </a:rPr>
              <a:t>ursary</a:t>
            </a:r>
            <a:r>
              <a:rPr lang="en-CA">
                <a:solidFill>
                  <a:schemeClr val="bg1"/>
                </a:solidFill>
              </a:rPr>
              <a:t> applications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032055-3A08-0C02-B2A4-1821B3A95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227778"/>
              </p:ext>
            </p:extLst>
          </p:nvPr>
        </p:nvGraphicFramePr>
        <p:xfrm>
          <a:off x="838200" y="1690688"/>
          <a:ext cx="10089116" cy="4273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674">
                  <a:extLst>
                    <a:ext uri="{9D8B030D-6E8A-4147-A177-3AD203B41FA5}">
                      <a16:colId xmlns:a16="http://schemas.microsoft.com/office/drawing/2014/main" val="2345905039"/>
                    </a:ext>
                  </a:extLst>
                </a:gridCol>
                <a:gridCol w="8290442">
                  <a:extLst>
                    <a:ext uri="{9D8B030D-6E8A-4147-A177-3AD203B41FA5}">
                      <a16:colId xmlns:a16="http://schemas.microsoft.com/office/drawing/2014/main" val="3284874458"/>
                    </a:ext>
                  </a:extLst>
                </a:gridCol>
              </a:tblGrid>
              <a:tr h="500513">
                <a:tc>
                  <a:txBody>
                    <a:bodyPr/>
                    <a:lstStyle/>
                    <a:p>
                      <a:r>
                        <a:rPr lang="en-CA"/>
                        <a:t>Bursary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Eligibility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5398"/>
                  </a:ext>
                </a:extLst>
              </a:tr>
              <a:tr h="12127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/>
                        <a:t>Joy McPhail</a:t>
                      </a:r>
                    </a:p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currently a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BC resident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a youth who has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joined their family by legal adoption or another form of permanency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between the ages of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 and 26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by the date of the application deadline.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registered, or plan to be registered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in a post-secondary program at an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accredited BC institution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resulting in a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degree or diploma.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Recipients will be required to provide proof of enrollment.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04128"/>
                  </a:ext>
                </a:extLst>
              </a:tr>
              <a:tr h="12127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/>
                        <a:t>Vancouver Film Studio </a:t>
                      </a:r>
                    </a:p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are currently a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BC resident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28575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identify as an </a:t>
                      </a:r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Indigenous person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0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4052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other kissing baby girl">
            <a:extLst>
              <a:ext uri="{FF2B5EF4-FFF2-40B4-BE49-F238E27FC236}">
                <a16:creationId xmlns:a16="http://schemas.microsoft.com/office/drawing/2014/main" id="{8731852B-B018-05F0-AFC2-DA0329CEBC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6" r="27816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48EDC1D-8468-21D9-35CE-1A3E1577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4000" b="1" dirty="0">
                <a:latin typeface="+mj-lt"/>
              </a:rPr>
              <a:t>Adoption and permanency training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1B1BE9-E0FD-4B57-A7BB-9697139788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b="0" i="0" dirty="0">
                <a:solidFill>
                  <a:srgbClr val="091E49"/>
                </a:solidFill>
                <a:effectLst/>
                <a:latin typeface="+mn-lt"/>
              </a:rPr>
              <a:t>The Belonging Network offers an adoption </a:t>
            </a:r>
            <a:r>
              <a:rPr lang="en-US" dirty="0">
                <a:solidFill>
                  <a:srgbClr val="091E49"/>
                </a:solidFill>
                <a:latin typeface="+mn-lt"/>
              </a:rPr>
              <a:t>and permanency education course to those required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to 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take pre-adoption education. The course is also available </a:t>
            </a:r>
            <a:r>
              <a:rPr lang="en-US" dirty="0">
                <a:solidFill>
                  <a:schemeClr val="tx1"/>
                </a:solidFill>
                <a:latin typeface="+mn-lt"/>
              </a:rPr>
              <a:t>to those on a permanency journey interested in learning more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6964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823EB-09F2-D363-CF63-8D406FFAE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5400" b="1" dirty="0">
                <a:latin typeface="+mj-lt"/>
              </a:rPr>
              <a:t>Adoption and permanency training</a:t>
            </a:r>
            <a:endParaRPr lang="en-CA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5691C0-46E6-9245-0053-91335C36E3B3}"/>
              </a:ext>
            </a:extLst>
          </p:cNvPr>
          <p:cNvSpPr/>
          <p:nvPr/>
        </p:nvSpPr>
        <p:spPr>
          <a:xfrm>
            <a:off x="2089358" y="2159159"/>
            <a:ext cx="3765291" cy="33546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5BE2CF-D371-06DE-64D5-40BB44B201F7}"/>
              </a:ext>
            </a:extLst>
          </p:cNvPr>
          <p:cNvSpPr/>
          <p:nvPr/>
        </p:nvSpPr>
        <p:spPr>
          <a:xfrm>
            <a:off x="6466845" y="2159158"/>
            <a:ext cx="3765291" cy="3354673"/>
          </a:xfrm>
          <a:prstGeom prst="rect">
            <a:avLst/>
          </a:prstGeom>
          <a:solidFill>
            <a:srgbClr val="E38E0D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D4124E-E21A-E357-43B2-F7F31FFE5C41}"/>
              </a:ext>
            </a:extLst>
          </p:cNvPr>
          <p:cNvSpPr txBox="1"/>
          <p:nvPr/>
        </p:nvSpPr>
        <p:spPr>
          <a:xfrm>
            <a:off x="2326083" y="2405333"/>
            <a:ext cx="3291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</a:rPr>
              <a:t>Introduction to adoption and permanency</a:t>
            </a: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Topics: </a:t>
            </a:r>
            <a:r>
              <a:rPr lang="en-CA" dirty="0">
                <a:solidFill>
                  <a:schemeClr val="bg1"/>
                </a:solidFill>
              </a:rPr>
              <a:t>Financial and legal issues, children eligible for adoption, the adoption process, and challenges during the process.</a:t>
            </a: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Cost: </a:t>
            </a:r>
            <a:r>
              <a:rPr lang="en-CA" dirty="0">
                <a:solidFill>
                  <a:schemeClr val="bg1"/>
                </a:solidFill>
              </a:rPr>
              <a:t>Free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B3DC8F-8128-B3A2-9FA5-1757BE6FA4B2}"/>
              </a:ext>
            </a:extLst>
          </p:cNvPr>
          <p:cNvSpPr txBox="1"/>
          <p:nvPr/>
        </p:nvSpPr>
        <p:spPr>
          <a:xfrm>
            <a:off x="6628646" y="2657778"/>
            <a:ext cx="34416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</a:rPr>
              <a:t>Learning for Everyone in Adoption and Permanency</a:t>
            </a: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endParaRPr lang="en-CA" b="1" dirty="0">
              <a:solidFill>
                <a:schemeClr val="bg1"/>
              </a:solidFill>
            </a:endParaRP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Cost: </a:t>
            </a:r>
            <a:r>
              <a:rPr lang="en-CA" dirty="0">
                <a:solidFill>
                  <a:schemeClr val="bg1"/>
                </a:solidFill>
              </a:rPr>
              <a:t>Varies</a:t>
            </a:r>
          </a:p>
        </p:txBody>
      </p:sp>
    </p:spTree>
    <p:extLst>
      <p:ext uri="{BB962C8B-B14F-4D97-AF65-F5344CB8AC3E}">
        <p14:creationId xmlns:p14="http://schemas.microsoft.com/office/powerpoint/2010/main" val="3985741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B2375-6531-1CD2-9F56-09E039CFA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enior man helping baby walk">
            <a:extLst>
              <a:ext uri="{FF2B5EF4-FFF2-40B4-BE49-F238E27FC236}">
                <a16:creationId xmlns:a16="http://schemas.microsoft.com/office/drawing/2014/main" id="{5362449E-6D30-6185-456E-19EC8E19F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64" r="31087"/>
          <a:stretch/>
        </p:blipFill>
        <p:spPr>
          <a:xfrm>
            <a:off x="0" y="-3893"/>
            <a:ext cx="4562168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39425F-930A-D352-7741-C8CC96E9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+mj-lt"/>
              </a:rPr>
              <a:t>LEAP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62DF245-926B-463B-7D91-63D063A0D824}"/>
              </a:ext>
            </a:extLst>
          </p:cNvPr>
          <p:cNvSpPr txBox="1">
            <a:spLocks/>
          </p:cNvSpPr>
          <p:nvPr/>
        </p:nvSpPr>
        <p:spPr>
          <a:xfrm>
            <a:off x="5242249" y="1753262"/>
            <a:ext cx="5966076" cy="4096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b="1" dirty="0">
                <a:latin typeface="+mn-lt"/>
              </a:rPr>
              <a:t>Topics include: </a:t>
            </a:r>
          </a:p>
          <a:p>
            <a:r>
              <a:rPr lang="en-US" sz="1800" dirty="0">
                <a:latin typeface="+mn-lt"/>
              </a:rPr>
              <a:t>Trauma, attachment, openness with birth parents/family, prenatal exposure to drugs and alcohol, cultural understanding, and Indigenous content.</a:t>
            </a:r>
            <a:endParaRPr lang="en-CA" sz="1800" dirty="0">
              <a:latin typeface="+mn-lt"/>
            </a:endParaRPr>
          </a:p>
          <a:p>
            <a:r>
              <a:rPr lang="en-CA" sz="1800" b="1" dirty="0">
                <a:latin typeface="+mn-lt"/>
              </a:rPr>
              <a:t>Outline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10 weeks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4 mandatory live discussions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Journals, videos, and articles</a:t>
            </a:r>
          </a:p>
          <a:p>
            <a:r>
              <a:rPr lang="en-CA" sz="1800" b="1" dirty="0">
                <a:latin typeface="+mn-lt"/>
              </a:rPr>
              <a:t>Expanding our material to support: </a:t>
            </a:r>
          </a:p>
          <a:p>
            <a:pPr marL="3429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Kinship families </a:t>
            </a:r>
          </a:p>
          <a:p>
            <a:pPr marL="3429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Indigenous families </a:t>
            </a:r>
          </a:p>
          <a:p>
            <a:pPr marL="342900" indent="-571500">
              <a:buFont typeface="Arial" panose="020B0604020202020204" pitchFamily="34" charset="0"/>
              <a:buChar char="•"/>
            </a:pPr>
            <a:r>
              <a:rPr lang="en-CA" sz="1800" dirty="0">
                <a:latin typeface="+mn-lt"/>
              </a:rPr>
              <a:t>Permanency families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070AF4A-B33B-9033-262F-8184D3333B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5503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792D-303D-34F8-EF6B-3A52B04B3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610A-F31A-4365-BA1C-820B5EB2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b="1" dirty="0">
                <a:latin typeface="+mj-lt"/>
              </a:rPr>
              <a:t>LEAP requirements</a:t>
            </a:r>
            <a:endParaRPr lang="en-CA" dirty="0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4AF374-7B05-C96F-7787-D1893EC01D98}"/>
              </a:ext>
            </a:extLst>
          </p:cNvPr>
          <p:cNvSpPr/>
          <p:nvPr/>
        </p:nvSpPr>
        <p:spPr>
          <a:xfrm>
            <a:off x="838200" y="2169255"/>
            <a:ext cx="10515600" cy="111344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F2CC27-AD72-6BEC-F22C-C4B113B5E379}"/>
              </a:ext>
            </a:extLst>
          </p:cNvPr>
          <p:cNvSpPr/>
          <p:nvPr/>
        </p:nvSpPr>
        <p:spPr>
          <a:xfrm>
            <a:off x="838200" y="3590606"/>
            <a:ext cx="10515600" cy="1113441"/>
          </a:xfrm>
          <a:prstGeom prst="rect">
            <a:avLst/>
          </a:prstGeom>
          <a:solidFill>
            <a:srgbClr val="E38E0D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5A00AB-3F45-212C-B846-CE2E87AD3C89}"/>
              </a:ext>
            </a:extLst>
          </p:cNvPr>
          <p:cNvSpPr txBox="1"/>
          <p:nvPr/>
        </p:nvSpPr>
        <p:spPr>
          <a:xfrm>
            <a:off x="851492" y="2467155"/>
            <a:ext cx="10481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 dirty="0">
                <a:solidFill>
                  <a:schemeClr val="bg1"/>
                </a:solidFill>
              </a:rPr>
              <a:t>Approved by an MCFD social worker.</a:t>
            </a:r>
          </a:p>
          <a:p>
            <a:pPr algn="ctr"/>
            <a:r>
              <a:rPr lang="en-CA" b="1" dirty="0">
                <a:solidFill>
                  <a:schemeClr val="bg1"/>
                </a:solidFill>
              </a:rPr>
              <a:t>Cost: $95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F373DD-1CF0-1D2F-D70D-A1B0A2D900DE}"/>
              </a:ext>
            </a:extLst>
          </p:cNvPr>
          <p:cNvSpPr txBox="1"/>
          <p:nvPr/>
        </p:nvSpPr>
        <p:spPr>
          <a:xfrm>
            <a:off x="838201" y="382416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b="1">
                <a:solidFill>
                  <a:schemeClr val="bg1"/>
                </a:solidFill>
              </a:rPr>
              <a:t>Without MCFD involvement or approval.</a:t>
            </a:r>
          </a:p>
          <a:p>
            <a:pPr algn="ctr"/>
            <a:r>
              <a:rPr lang="en-CA" b="1">
                <a:solidFill>
                  <a:schemeClr val="bg1"/>
                </a:solidFill>
              </a:rPr>
              <a:t>Cost: $645</a:t>
            </a:r>
          </a:p>
        </p:txBody>
      </p:sp>
    </p:spTree>
    <p:extLst>
      <p:ext uri="{BB962C8B-B14F-4D97-AF65-F5344CB8AC3E}">
        <p14:creationId xmlns:p14="http://schemas.microsoft.com/office/powerpoint/2010/main" val="39554210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887B7-CAD0-01DD-700C-7E244EE06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B0EB2F-F497-8F57-0A47-E216D53C0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249" y="531628"/>
            <a:ext cx="6111551" cy="1159060"/>
          </a:xfrm>
        </p:spPr>
        <p:txBody>
          <a:bodyPr>
            <a:noAutofit/>
          </a:bodyPr>
          <a:lstStyle/>
          <a:p>
            <a:r>
              <a:rPr lang="en-US" sz="4000" dirty="0">
                <a:latin typeface="+mj-lt"/>
              </a:rPr>
              <a:t>Trauma-informed parenting series </a:t>
            </a:r>
            <a:endParaRPr lang="en-CA" sz="4000" b="1" dirty="0">
              <a:latin typeface="+mj-lt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4AA498-A176-096A-F723-EFE2E41C5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2249" y="1825625"/>
            <a:ext cx="6562655" cy="4122891"/>
          </a:xfrm>
        </p:spPr>
        <p:txBody>
          <a:bodyPr>
            <a:normAutofit fontScale="925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Trauma-informed parenting workshop - $95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Trauma-informed parenting support group - $10. The next session is on June 18</a:t>
            </a:r>
            <a:r>
              <a:rPr lang="en-US" sz="2400" baseline="30000" dirty="0">
                <a:solidFill>
                  <a:schemeClr val="tx1"/>
                </a:solidFill>
                <a:latin typeface="+mj-lt"/>
              </a:rPr>
              <a:t>th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.  </a:t>
            </a:r>
          </a:p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The facilitator is Ashleigh Martinflatt.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Over 20 years in the permanency field.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Master's in Social Work and is a Ph.D. candidate in Child and Youth Care.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Also, an adoptive and permanency mom to three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91E49"/>
              </a:solidFill>
              <a:latin typeface="+mn-lt"/>
            </a:endParaRPr>
          </a:p>
        </p:txBody>
      </p:sp>
      <p:pic>
        <p:nvPicPr>
          <p:cNvPr id="5" name="Picture 4" descr="Teenager kissing woman on forehead">
            <a:extLst>
              <a:ext uri="{FF2B5EF4-FFF2-40B4-BE49-F238E27FC236}">
                <a16:creationId xmlns:a16="http://schemas.microsoft.com/office/drawing/2014/main" id="{F4D0B832-9060-20B4-A1B3-EF4681EF8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2" r="39275"/>
          <a:stretch/>
        </p:blipFill>
        <p:spPr>
          <a:xfrm>
            <a:off x="0" y="-3893"/>
            <a:ext cx="4562168" cy="6858000"/>
          </a:xfrm>
          <a:prstGeom prst="rect">
            <a:avLst/>
          </a:prstGeom>
        </p:spPr>
      </p:pic>
      <p:pic>
        <p:nvPicPr>
          <p:cNvPr id="6" name="Picture Placeholder 5" descr="Child on the beach">
            <a:extLst>
              <a:ext uri="{FF2B5EF4-FFF2-40B4-BE49-F238E27FC236}">
                <a16:creationId xmlns:a16="http://schemas.microsoft.com/office/drawing/2014/main" id="{86FECD43-57FA-3341-BE5A-495D406B30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4" t="-65" r="6614" b="65"/>
          <a:stretch/>
        </p:blipFill>
        <p:spPr>
          <a:xfrm flipH="1">
            <a:off x="0" y="-545"/>
            <a:ext cx="4562168" cy="6854652"/>
          </a:xfrm>
        </p:spPr>
      </p:pic>
    </p:spTree>
    <p:extLst>
      <p:ext uri="{BB962C8B-B14F-4D97-AF65-F5344CB8AC3E}">
        <p14:creationId xmlns:p14="http://schemas.microsoft.com/office/powerpoint/2010/main" val="1541219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7CFEC-0BFD-F0F7-4567-83E16EEE7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D781F9-8C97-A91F-B759-2A9EDDA8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4000" b="1" dirty="0">
                <a:latin typeface="+mj-lt"/>
              </a:rPr>
              <a:t>Workshops and courses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0B6CFC-6679-C4B5-3C04-6C2738985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42249" y="1825625"/>
            <a:ext cx="6562655" cy="4122891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91E49"/>
                </a:solidFill>
                <a:effectLst/>
                <a:latin typeface="+mn-lt"/>
              </a:rPr>
              <a:t>Safe Babies course - $150	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91E49"/>
                </a:solidFill>
                <a:effectLst/>
                <a:latin typeface="+mn-lt"/>
              </a:rPr>
              <a:t>Adoption and permanenc</a:t>
            </a:r>
            <a:r>
              <a:rPr lang="en-US" sz="2400" dirty="0">
                <a:solidFill>
                  <a:srgbClr val="091E49"/>
                </a:solidFill>
                <a:latin typeface="+mn-lt"/>
              </a:rPr>
              <a:t>y awareness month is November. Host free workshops and events. Last year, we offered free workshops on topics such as:</a:t>
            </a:r>
          </a:p>
          <a:p>
            <a:pPr marL="1028700" lvl="1" indent="-342900"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</a:rPr>
              <a:t>Digital literacy</a:t>
            </a:r>
          </a:p>
          <a:p>
            <a:pPr marL="1028700" lvl="1" indent="-342900"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</a:rPr>
              <a:t>Supporting children who are 2SLGBTQia+ </a:t>
            </a:r>
          </a:p>
          <a:p>
            <a:pPr marL="1028700" lvl="1" indent="-342900">
              <a:lnSpc>
                <a:spcPct val="120000"/>
              </a:lnSpc>
            </a:pPr>
            <a:r>
              <a:rPr lang="en-US" sz="2000" dirty="0">
                <a:solidFill>
                  <a:srgbClr val="091E49"/>
                </a:solidFill>
              </a:rPr>
              <a:t>Trauma-informed support </a:t>
            </a:r>
          </a:p>
          <a:p>
            <a:pPr marL="1028700" lvl="1" indent="-342900">
              <a:lnSpc>
                <a:spcPct val="120000"/>
              </a:lnSpc>
            </a:pPr>
            <a:endParaRPr lang="en-US" sz="2000" dirty="0">
              <a:solidFill>
                <a:srgbClr val="091E49"/>
              </a:solidFill>
              <a:latin typeface="+mn-lt"/>
            </a:endParaRPr>
          </a:p>
        </p:txBody>
      </p:sp>
      <p:pic>
        <p:nvPicPr>
          <p:cNvPr id="5" name="Picture 4" descr="Teenager kissing woman on forehead">
            <a:extLst>
              <a:ext uri="{FF2B5EF4-FFF2-40B4-BE49-F238E27FC236}">
                <a16:creationId xmlns:a16="http://schemas.microsoft.com/office/drawing/2014/main" id="{F94F930A-46FA-ABF4-8B48-7E7CEB486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2" r="39275"/>
          <a:stretch/>
        </p:blipFill>
        <p:spPr>
          <a:xfrm>
            <a:off x="0" y="-3893"/>
            <a:ext cx="4562168" cy="6858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F3054A3-B96F-18B5-DB29-B7CB54AA30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786464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01BD-3F06-1E26-3CA9-AAC42C28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Join our newsletter!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43C4A-2E42-992B-56D4-940910D8E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8951"/>
            <a:ext cx="10515600" cy="4096092"/>
          </a:xfrm>
        </p:spPr>
        <p:txBody>
          <a:bodyPr/>
          <a:lstStyle/>
          <a:p>
            <a:r>
              <a:rPr lang="en-US" sz="2800" dirty="0">
                <a:solidFill>
                  <a:srgbClr val="091E49"/>
                </a:solidFill>
              </a:rPr>
              <a:t>Join our email newsletter to be the first to learn about new workshops and events.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EA7B3-9FC6-8FD3-AFD9-52ADEE284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91517"/>
            <a:ext cx="9825508" cy="33302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DD5EC6-B923-C9E2-5DE6-D511B20A3549}"/>
              </a:ext>
            </a:extLst>
          </p:cNvPr>
          <p:cNvCxnSpPr>
            <a:cxnSpLocks/>
          </p:cNvCxnSpPr>
          <p:nvPr/>
        </p:nvCxnSpPr>
        <p:spPr>
          <a:xfrm flipH="1">
            <a:off x="2617694" y="2743200"/>
            <a:ext cx="163998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2CF7938-4E33-60EB-74DC-192893251991}"/>
              </a:ext>
            </a:extLst>
          </p:cNvPr>
          <p:cNvCxnSpPr>
            <a:cxnSpLocks/>
          </p:cNvCxnSpPr>
          <p:nvPr/>
        </p:nvCxnSpPr>
        <p:spPr>
          <a:xfrm flipH="1">
            <a:off x="7446869" y="3629025"/>
            <a:ext cx="163998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A0F524B-FE46-A7E3-4D12-467E92DBF755}"/>
              </a:ext>
            </a:extLst>
          </p:cNvPr>
          <p:cNvSpPr txBox="1">
            <a:spLocks/>
          </p:cNvSpPr>
          <p:nvPr/>
        </p:nvSpPr>
        <p:spPr>
          <a:xfrm>
            <a:off x="4257675" y="2610567"/>
            <a:ext cx="3562350" cy="361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91E49"/>
                </a:solidFill>
                <a:highlight>
                  <a:srgbClr val="FFFF00"/>
                </a:highlight>
              </a:rPr>
              <a:t>Go to the Belonging Network website.</a:t>
            </a:r>
          </a:p>
          <a:p>
            <a:endParaRPr lang="en-CA" sz="2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4495971-F7FC-FA6C-E008-B7837D052934}"/>
              </a:ext>
            </a:extLst>
          </p:cNvPr>
          <p:cNvSpPr txBox="1">
            <a:spLocks/>
          </p:cNvSpPr>
          <p:nvPr/>
        </p:nvSpPr>
        <p:spPr>
          <a:xfrm>
            <a:off x="9086850" y="3537799"/>
            <a:ext cx="1276350" cy="1437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091E49"/>
                </a:solidFill>
                <a:highlight>
                  <a:srgbClr val="FFFF00"/>
                </a:highlight>
              </a:rPr>
              <a:t>Scroll to the bottom of any page and fill out our newsletter.</a:t>
            </a:r>
          </a:p>
        </p:txBody>
      </p:sp>
    </p:spTree>
    <p:extLst>
      <p:ext uri="{BB962C8B-B14F-4D97-AF65-F5344CB8AC3E}">
        <p14:creationId xmlns:p14="http://schemas.microsoft.com/office/powerpoint/2010/main" val="2580990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962CB-E0A7-F665-748A-C3E8606C4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Quick quiz!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B699A-CBC6-56A9-2EBE-B96E30D0D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dirty="0"/>
              <a:t>Three questions. I will ask each question individually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CA" dirty="0"/>
              <a:t>First person to raise their hand and answer the questions correctly will get a water bottle</a:t>
            </a:r>
          </a:p>
        </p:txBody>
      </p:sp>
    </p:spTree>
    <p:extLst>
      <p:ext uri="{BB962C8B-B14F-4D97-AF65-F5344CB8AC3E}">
        <p14:creationId xmlns:p14="http://schemas.microsoft.com/office/powerpoint/2010/main" val="853435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76F7-F2E8-A839-DCDA-177342B98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Question one:</a:t>
            </a:r>
            <a:br>
              <a:rPr lang="en-CA" dirty="0"/>
            </a:br>
            <a:br>
              <a:rPr lang="en-CA" dirty="0"/>
            </a:br>
            <a:r>
              <a:rPr lang="en-CA" dirty="0"/>
              <a:t>How many bursaries does the Belonging Network offer?</a:t>
            </a:r>
          </a:p>
        </p:txBody>
      </p:sp>
    </p:spTree>
    <p:extLst>
      <p:ext uri="{BB962C8B-B14F-4D97-AF65-F5344CB8AC3E}">
        <p14:creationId xmlns:p14="http://schemas.microsoft.com/office/powerpoint/2010/main" val="2349165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51E14-DDC0-51BA-F6B1-0893EA51B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4343-14AB-343E-9A34-EB036742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Question two:</a:t>
            </a:r>
            <a:br>
              <a:rPr lang="en-CA" dirty="0"/>
            </a:br>
            <a:br>
              <a:rPr lang="en-CA" dirty="0"/>
            </a:br>
            <a:r>
              <a:rPr lang="en-CA" dirty="0"/>
              <a:t>What day does the Coffee Chat take place?</a:t>
            </a:r>
          </a:p>
        </p:txBody>
      </p:sp>
    </p:spTree>
    <p:extLst>
      <p:ext uri="{BB962C8B-B14F-4D97-AF65-F5344CB8AC3E}">
        <p14:creationId xmlns:p14="http://schemas.microsoft.com/office/powerpoint/2010/main" val="288602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F8092-F149-4C1A-92BE-17F62BF3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9B47-CCD3-0FCA-513C-74C42D4B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A" dirty="0"/>
              <a:t>Question three:</a:t>
            </a:r>
            <a:br>
              <a:rPr lang="en-CA" dirty="0"/>
            </a:br>
            <a:br>
              <a:rPr lang="en-CA" dirty="0"/>
            </a:br>
            <a:r>
              <a:rPr lang="en-CA" dirty="0"/>
              <a:t>Which month is Adoption </a:t>
            </a:r>
            <a:r>
              <a:rPr lang="en-CA"/>
              <a:t>and Permanency Month?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7904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A5407B-96B4-2220-F934-3E1B4FF4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Tell us what you need!</a:t>
            </a:r>
            <a:endParaRPr lang="en-CA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0939BE-94D0-899C-DE24-2D67561338A8}"/>
              </a:ext>
            </a:extLst>
          </p:cNvPr>
          <p:cNvSpPr txBox="1">
            <a:spLocks/>
          </p:cNvSpPr>
          <p:nvPr/>
        </p:nvSpPr>
        <p:spPr>
          <a:xfrm>
            <a:off x="1343024" y="1690688"/>
            <a:ext cx="9504783" cy="408745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CA" sz="3600">
              <a:solidFill>
                <a:srgbClr val="091E49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591304-1031-98A0-2DFF-7433FD38ED54}"/>
              </a:ext>
            </a:extLst>
          </p:cNvPr>
          <p:cNvSpPr txBox="1"/>
          <p:nvPr/>
        </p:nvSpPr>
        <p:spPr>
          <a:xfrm>
            <a:off x="4084320" y="5521190"/>
            <a:ext cx="37763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u="sng" dirty="0">
                <a:hlinkClick r:id="rId4"/>
              </a:rPr>
              <a:t>https://www.surveymonkey.ca/r/WX9JYYY?cid1=[cid1_value]&amp;cs=[cs_value</a:t>
            </a:r>
            <a:endParaRPr lang="en-CA" sz="2800" dirty="0"/>
          </a:p>
        </p:txBody>
      </p:sp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C1F5563-13A0-080A-15BD-21DDCBADB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952" y="1720265"/>
            <a:ext cx="3447047" cy="34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1960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7605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58E65DB-4B5A-DBED-73C8-A2909DCE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1818172994">
            <a:hlinkClick r:id="" action="ppaction://media"/>
            <a:extLst>
              <a:ext uri="{FF2B5EF4-FFF2-40B4-BE49-F238E27FC236}">
                <a16:creationId xmlns:a16="http://schemas.microsoft.com/office/drawing/2014/main" id="{EEFBA3C4-F1FC-751F-B889-A8EEAC8A12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71955" y="1749167"/>
            <a:ext cx="6848090" cy="408745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B55C8-7A3B-71E8-B6D8-693CD4A9C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4" y="365125"/>
            <a:ext cx="9504783" cy="1325563"/>
          </a:xfrm>
        </p:spPr>
        <p:txBody>
          <a:bodyPr anchor="ctr">
            <a:normAutofit/>
          </a:bodyPr>
          <a:lstStyle/>
          <a:p>
            <a:r>
              <a:rPr lang="en-CA" sz="4200" dirty="0">
                <a:latin typeface="+mj-lt"/>
              </a:rPr>
              <a:t>Free virtual supports – </a:t>
            </a:r>
            <a:br>
              <a:rPr lang="en-CA" sz="4200" dirty="0">
                <a:latin typeface="+mj-lt"/>
              </a:rPr>
            </a:br>
            <a:r>
              <a:rPr lang="en-CA" sz="4200" dirty="0">
                <a:latin typeface="+mj-lt"/>
              </a:rPr>
              <a:t>Videos and articles</a:t>
            </a:r>
          </a:p>
        </p:txBody>
      </p:sp>
    </p:spTree>
    <p:extLst>
      <p:ext uri="{BB962C8B-B14F-4D97-AF65-F5344CB8AC3E}">
        <p14:creationId xmlns:p14="http://schemas.microsoft.com/office/powerpoint/2010/main" val="382543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Belonging Network PowerPoint Theme">
  <a:themeElements>
    <a:clrScheme name="Custom 1">
      <a:dk1>
        <a:srgbClr val="091E49"/>
      </a:dk1>
      <a:lt1>
        <a:sysClr val="window" lastClr="FFFFFF"/>
      </a:lt1>
      <a:dk2>
        <a:srgbClr val="000000"/>
      </a:dk2>
      <a:lt2>
        <a:srgbClr val="F6F0E6"/>
      </a:lt2>
      <a:accent1>
        <a:srgbClr val="30626D"/>
      </a:accent1>
      <a:accent2>
        <a:srgbClr val="E3CEB0"/>
      </a:accent2>
      <a:accent3>
        <a:srgbClr val="04D3AF"/>
      </a:accent3>
      <a:accent4>
        <a:srgbClr val="E38E0D"/>
      </a:accent4>
      <a:accent5>
        <a:srgbClr val="FB3E06"/>
      </a:accent5>
      <a:accent6>
        <a:srgbClr val="E99C94"/>
      </a:accent6>
      <a:hlink>
        <a:srgbClr val="FB3E06"/>
      </a:hlink>
      <a:folHlink>
        <a:srgbClr val="E38E0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_PowerPoint template_V4" id="{66E5BBE0-99BE-4B28-A7EE-7B5C5072681F}" vid="{AAA94FCF-8004-4C99-9D12-6DD178B334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1e53bc-eccb-4ab8-95f6-7da0e6fed5c1" xsi:nil="true"/>
    <lcf76f155ced4ddcb4097134ff3c332f xmlns="afbe743d-eb12-44b3-8e64-e0438c222eb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6C3B2505C0514095BD8923031BD035" ma:contentTypeVersion="10" ma:contentTypeDescription="Create a new document." ma:contentTypeScope="" ma:versionID="348d48aef9fc344c59f7c73320229d8d">
  <xsd:schema xmlns:xsd="http://www.w3.org/2001/XMLSchema" xmlns:xs="http://www.w3.org/2001/XMLSchema" xmlns:p="http://schemas.microsoft.com/office/2006/metadata/properties" xmlns:ns2="afbe743d-eb12-44b3-8e64-e0438c222eb3" xmlns:ns3="b21e53bc-eccb-4ab8-95f6-7da0e6fed5c1" targetNamespace="http://schemas.microsoft.com/office/2006/metadata/properties" ma:root="true" ma:fieldsID="404f87804d827951cc2095e441038188" ns2:_="" ns3:_="">
    <xsd:import namespace="afbe743d-eb12-44b3-8e64-e0438c222eb3"/>
    <xsd:import namespace="b21e53bc-eccb-4ab8-95f6-7da0e6fed5c1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e743d-eb12-44b3-8e64-e0438c222eb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76fee24-850b-4deb-9119-da9539f692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e53bc-eccb-4ab8-95f6-7da0e6fed5c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9e853bb-e488-405a-bf9a-0f5e5481477b}" ma:internalName="TaxCatchAll" ma:showField="CatchAllData" ma:web="b21e53bc-eccb-4ab8-95f6-7da0e6fed5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D64D6E-C042-4460-AD5A-700B54B157C5}">
  <ds:schemaRefs>
    <ds:schemaRef ds:uri="http://purl.org/dc/dcmitype/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b21e53bc-eccb-4ab8-95f6-7da0e6fed5c1"/>
    <ds:schemaRef ds:uri="http://schemas.microsoft.com/office/2006/documentManagement/types"/>
    <ds:schemaRef ds:uri="http://schemas.openxmlformats.org/package/2006/metadata/core-properties"/>
    <ds:schemaRef ds:uri="afbe743d-eb12-44b3-8e64-e0438c222eb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E44DED3-6A62-4E3D-8D0A-D26FD42A8946}">
  <ds:schemaRefs>
    <ds:schemaRef ds:uri="afbe743d-eb12-44b3-8e64-e0438c222eb3"/>
    <ds:schemaRef ds:uri="b21e53bc-eccb-4ab8-95f6-7da0e6fed5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1D2334A-5E8E-4EFF-A9E9-11896B5EC5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BN_PowerPoint template_V4</Template>
  <TotalTime>7902</TotalTime>
  <Words>1495</Words>
  <Application>Microsoft Office PowerPoint</Application>
  <PresentationFormat>Widescreen</PresentationFormat>
  <Paragraphs>168</Paragraphs>
  <Slides>28</Slides>
  <Notes>11</Notes>
  <HiddenSlides>1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Belonging Network PowerPoint Theme</vt:lpstr>
      <vt:lpstr>PowerPoint Presentation</vt:lpstr>
      <vt:lpstr>Who are we?</vt:lpstr>
      <vt:lpstr>Message from Christina Kunz</vt:lpstr>
      <vt:lpstr>Free virtual support</vt:lpstr>
      <vt:lpstr>Free virtual Facebook supports</vt:lpstr>
      <vt:lpstr>Other support available</vt:lpstr>
      <vt:lpstr>Free virtual supports - Toolkits</vt:lpstr>
      <vt:lpstr>Free virtual supports – Guides</vt:lpstr>
      <vt:lpstr>Support for youth</vt:lpstr>
      <vt:lpstr>PowerPoint Presentation</vt:lpstr>
      <vt:lpstr>Eligibility </vt:lpstr>
      <vt:lpstr>PowerPoint Presentation</vt:lpstr>
      <vt:lpstr>Support for youth</vt:lpstr>
      <vt:lpstr>Support for youth</vt:lpstr>
      <vt:lpstr>Adoption and permanency training</vt:lpstr>
      <vt:lpstr>Adoption and permanency training</vt:lpstr>
      <vt:lpstr>LEAP</vt:lpstr>
      <vt:lpstr>LEAP requirements</vt:lpstr>
      <vt:lpstr>Trauma-informed parenting series </vt:lpstr>
      <vt:lpstr>Workshops and courses</vt:lpstr>
      <vt:lpstr>Join our newsletter!</vt:lpstr>
      <vt:lpstr>Quick quiz!</vt:lpstr>
      <vt:lpstr>Question one:  How many bursaries does the Belonging Network offer?</vt:lpstr>
      <vt:lpstr>Question two:  What day does the Coffee Chat take place?</vt:lpstr>
      <vt:lpstr>Question three:  Which month is Adoption and Permanency Month?</vt:lpstr>
      <vt:lpstr>Tell us what you need!</vt:lpstr>
      <vt:lpstr>PowerPoint Presentation</vt:lpstr>
      <vt:lpstr>Free virtual supports –  Videos and articles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Gurneet Tatla</dc:creator>
  <cp:lastModifiedBy>Gurneet Tatla (she/her)</cp:lastModifiedBy>
  <cp:revision>4</cp:revision>
  <dcterms:created xsi:type="dcterms:W3CDTF">2024-05-14T23:35:48Z</dcterms:created>
  <dcterms:modified xsi:type="dcterms:W3CDTF">2025-06-08T15:31:49Z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0x0101006A6C3B2505C0514095BD8923031BD035</vt:lpwstr>
  </property>
</Properties>
</file>